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86" r:id="rId10"/>
    <p:sldId id="274" r:id="rId11"/>
    <p:sldId id="285" r:id="rId12"/>
    <p:sldId id="275" r:id="rId13"/>
    <p:sldId id="263" r:id="rId14"/>
    <p:sldId id="265" r:id="rId15"/>
    <p:sldId id="266" r:id="rId16"/>
    <p:sldId id="278" r:id="rId17"/>
    <p:sldId id="279" r:id="rId18"/>
    <p:sldId id="280" r:id="rId19"/>
    <p:sldId id="288" r:id="rId20"/>
    <p:sldId id="289" r:id="rId21"/>
    <p:sldId id="290" r:id="rId22"/>
    <p:sldId id="362" r:id="rId23"/>
    <p:sldId id="291" r:id="rId24"/>
    <p:sldId id="292" r:id="rId25"/>
    <p:sldId id="293" r:id="rId26"/>
    <p:sldId id="294" r:id="rId27"/>
    <p:sldId id="363" r:id="rId28"/>
    <p:sldId id="364" r:id="rId29"/>
    <p:sldId id="365" r:id="rId30"/>
    <p:sldId id="3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4"/>
    <p:restoredTop sz="94507"/>
  </p:normalViewPr>
  <p:slideViewPr>
    <p:cSldViewPr snapToGrid="0" snapToObjects="1">
      <p:cViewPr varScale="1">
        <p:scale>
          <a:sx n="135" d="100"/>
          <a:sy n="135" d="100"/>
        </p:scale>
        <p:origin x="19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0E8-5A4B-BE4B-894F-DCD796FAA06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3693-A762-1544-AFC8-3023AEC8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361-14E7-44DD-B883-C09CB4DCC88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8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361-14E7-44DD-B883-C09CB4DCC8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361-14E7-44DD-B883-C09CB4DCC88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746-A710-A54F-B93E-9D31399FA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95FB-6917-0A46-9274-02A0BB11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6C1E-9A30-CF40-9730-BE308CDD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12D7-922F-DE4F-8742-0630E783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EEE9-6885-334C-92BF-ECDEB7E9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C377-CEBF-894D-8DCB-6DDA1426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6162-0431-5349-A063-2C833C9C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BCF8-0530-C84B-9A5E-2DAF848C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38F3-DD49-964F-AE5D-B423FC11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C433-0A0F-F940-B6F5-5E0E6D0D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9727A-EC28-584D-9B65-7F66A0104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7E36-743A-7F44-80E6-FA6BB152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DD2E-D142-0D4B-923A-1E910AB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4955A-BD09-1144-A1EC-F169BA3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2CA7-66BB-5F4F-B252-00215A9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76C0-BF54-0645-B545-C1FBED8B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3C80-138A-764B-8EE8-E0C5349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99B4-0B46-1C44-80B0-90D9EE4D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85F9-66FF-E84E-AEE2-DF2B9E09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5782-26A3-E64E-8D40-08BE07C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9EE-8702-0A4B-8F7F-2504C22F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D7B-9213-E44F-8E25-C902CB4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9D30-35BF-254A-BA84-20D5E7CB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52F1-5C9F-804D-A213-A05ACB69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D3D7-6429-984D-8BC4-59213F35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8439-F085-774A-BDDB-8212AA6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DC7A-FAC6-E34B-B6EC-87FE6F86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DD0-AE8C-BD40-BADC-D3088644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C74B-5ADD-DB41-9AE1-D693B06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CFA1E-FCA0-9C4A-BD32-C7EDA119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D6BD-AEA9-6048-9C37-26218FCA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9E70-D6D9-FC4C-B56D-BE3413C1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95E7-A8E4-954E-96AE-E52E8BC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4850-DF3A-A943-8716-E65B8B63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23EE-BA49-E94E-85CB-F9F570A9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E14A-011C-E643-B6B1-834EFA3E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B6E7-7D11-AB41-ACF9-1F21587F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A870E-1840-F64A-8FA0-C5A3E215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FE00-5E8E-C446-BA5C-F1730590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E58D3-7A70-AE46-AD66-6E85FEE9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9F3C2-0ED8-464C-8C86-93767BE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9055-28A1-8D41-B960-C024F0E5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8E1D6-55EE-AE4D-93A8-AEC24CC3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E454E-9388-B942-B568-BBEB46FF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80127-F130-3D4D-BFB7-510C5E8A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F32BD-4EB4-0246-92F4-EA6663B4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716A-DC20-3049-94DB-27DB76F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1698-9598-4543-9D74-52E27F9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6C43-EAC9-3B4F-9361-2F23D911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32F-E965-A847-BA0D-B42BF8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855EF-9AE0-8B42-91AD-CDFA425FF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4FACB-C895-9D41-876D-A517E7F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8BD4-9499-184A-9C4A-37CAD284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361F-6B1B-3546-AC1F-43856F25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209-025C-1243-9CD2-4AFE79D9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EC35-DC11-8346-8870-923912173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FC91-0BE8-AF4F-8FD9-06AE6441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A62A7-7F17-2644-9914-05A152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DD78F-E519-1C49-8BE7-619BCF8C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AB518-5CEE-BD41-9735-B839E2E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F4892-C782-3B45-A679-13D8B265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441C2-A6F8-6C4D-8504-74188F62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0F9C1-6285-7443-8C89-02C02C0B0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C83-4A2A-3F48-9FFB-6D050DE38237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D5D-CA42-4743-AFBA-B714F1F37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0AC8-71B6-804A-9976-520801EE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C08D-BDFA-0D43-879C-9E8540894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CSci699 </a:t>
            </a:r>
            <a:br>
              <a:rPr lang="en-US" dirty="0"/>
            </a:br>
            <a:r>
              <a:rPr lang="en-US" i="1" dirty="0"/>
              <a:t>Software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56BA5-F5CA-D14B-9AF2-710B5E0F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000" dirty="0"/>
              <a:t>Applying Software Engineering Practices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191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Tile Interaction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1524000"/>
          </a:xfrm>
        </p:spPr>
        <p:txBody>
          <a:bodyPr/>
          <a:lstStyle/>
          <a:p>
            <a:pPr eaLnBrk="1" hangingPunct="1"/>
            <a:r>
              <a:rPr lang="en-US"/>
              <a:t>Tiles can stick to assemblies:</a:t>
            </a:r>
          </a:p>
        </p:txBody>
      </p:sp>
      <p:graphicFrame>
        <p:nvGraphicFramePr>
          <p:cNvPr id="4198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962400" y="3354388"/>
          <a:ext cx="40386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4" imgW="4699000" imgH="3683000" progId="">
                  <p:embed/>
                </p:oleObj>
              </mc:Choice>
              <mc:Fallback>
                <p:oleObj name="Visio" r:id="rId4" imgW="4699000" imgH="3683000" progId="">
                  <p:embed/>
                  <p:pic>
                    <p:nvPicPr>
                      <p:cNvPr id="4198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4388"/>
                        <a:ext cx="4038600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10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9" name="Object 3"/>
          <p:cNvGraphicFramePr>
            <a:graphicFrameLocks noChangeAspect="1"/>
          </p:cNvGraphicFramePr>
          <p:nvPr/>
        </p:nvGraphicFramePr>
        <p:xfrm>
          <a:off x="3962400" y="3352800"/>
          <a:ext cx="40386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4" imgW="4699000" imgH="3683000" progId="">
                  <p:embed/>
                </p:oleObj>
              </mc:Choice>
              <mc:Fallback>
                <p:oleObj name="Visio" r:id="rId4" imgW="4699000" imgH="3683000" progId="">
                  <p:embed/>
                  <p:pic>
                    <p:nvPicPr>
                      <p:cNvPr id="419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40386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Tile Interaction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1524000"/>
          </a:xfrm>
        </p:spPr>
        <p:txBody>
          <a:bodyPr/>
          <a:lstStyle/>
          <a:p>
            <a:pPr eaLnBrk="1" hangingPunct="1"/>
            <a:r>
              <a:rPr lang="en-US"/>
              <a:t>Tiles can stick to assemblies:</a:t>
            </a:r>
          </a:p>
        </p:txBody>
      </p:sp>
    </p:spTree>
    <p:extLst>
      <p:ext uri="{BB962C8B-B14F-4D97-AF65-F5344CB8AC3E}">
        <p14:creationId xmlns:p14="http://schemas.microsoft.com/office/powerpoint/2010/main" val="40267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Tiles Can: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10600" cy="5791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Assemble</a:t>
            </a:r>
          </a:p>
          <a:p>
            <a:pPr lvl="1" eaLnBrk="1" hangingPunct="1"/>
            <a:r>
              <a:rPr lang="en-US" dirty="0"/>
              <a:t>linear polymers</a:t>
            </a:r>
          </a:p>
          <a:p>
            <a:pPr lvl="1" eaLnBrk="1" hangingPunct="1"/>
            <a:r>
              <a:rPr lang="en-US" dirty="0"/>
              <a:t>squares</a:t>
            </a:r>
          </a:p>
          <a:p>
            <a:pPr lvl="1" eaLnBrk="1" hangingPunct="1"/>
            <a:r>
              <a:rPr lang="en-US" dirty="0"/>
              <a:t>arbitrary computable shapes</a:t>
            </a:r>
          </a:p>
          <a:p>
            <a:pPr eaLnBrk="1" hangingPunct="1"/>
            <a:r>
              <a:rPr lang="en-US" dirty="0"/>
              <a:t>Count</a:t>
            </a:r>
          </a:p>
          <a:p>
            <a:r>
              <a:rPr lang="en-US" dirty="0">
                <a:solidFill>
                  <a:srgbClr val="FF0000"/>
                </a:solidFill>
              </a:rPr>
              <a:t>Add</a:t>
            </a:r>
          </a:p>
          <a:p>
            <a:r>
              <a:rPr lang="en-US" dirty="0">
                <a:solidFill>
                  <a:srgbClr val="FF0000"/>
                </a:solidFill>
              </a:rPr>
              <a:t>Multiply</a:t>
            </a:r>
          </a:p>
          <a:p>
            <a:pPr eaLnBrk="1" hangingPunct="1"/>
            <a:r>
              <a:rPr lang="en-US" dirty="0"/>
              <a:t>Compute binomial coefficients</a:t>
            </a:r>
          </a:p>
          <a:p>
            <a:pPr eaLnBrk="1" hangingPunct="1"/>
            <a:r>
              <a:rPr lang="en-US" dirty="0"/>
              <a:t>Emulate Turing machines</a:t>
            </a:r>
          </a:p>
          <a:p>
            <a:r>
              <a:rPr lang="en-US" dirty="0">
                <a:solidFill>
                  <a:srgbClr val="FF0000"/>
                </a:solidFill>
              </a:rPr>
              <a:t>Factor</a:t>
            </a:r>
          </a:p>
          <a:p>
            <a:r>
              <a:rPr lang="en-US" dirty="0">
                <a:solidFill>
                  <a:srgbClr val="FF0000"/>
                </a:solidFill>
              </a:rPr>
              <a:t>Solve NP-complete problems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SubsetSum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-SAT</a:t>
            </a:r>
          </a:p>
          <a:p>
            <a:pPr eaLnBrk="1" hangingPunct="1"/>
            <a:endParaRPr lang="en-US" dirty="0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8083830" y="1357794"/>
            <a:ext cx="2204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Adleman</a:t>
            </a:r>
            <a:r>
              <a:rPr lang="en-US" dirty="0"/>
              <a:t> et al. 2001)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5299216" y="1690687"/>
            <a:ext cx="5039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Rothemund</a:t>
            </a:r>
            <a:r>
              <a:rPr lang="en-US" dirty="0"/>
              <a:t> et al. 2001, </a:t>
            </a:r>
            <a:r>
              <a:rPr lang="en-US" dirty="0" err="1"/>
              <a:t>Adleman</a:t>
            </a:r>
            <a:r>
              <a:rPr lang="en-US" dirty="0"/>
              <a:t> et al. 2001, 2002)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7890016" y="2036424"/>
            <a:ext cx="2413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Soloveichik</a:t>
            </a:r>
            <a:r>
              <a:rPr lang="en-US" dirty="0"/>
              <a:t> et al. 2004)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5105401" y="2514600"/>
            <a:ext cx="5226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Winfree</a:t>
            </a:r>
            <a:r>
              <a:rPr lang="en-US" dirty="0"/>
              <a:t> 1998, </a:t>
            </a:r>
            <a:r>
              <a:rPr lang="en-US" dirty="0" err="1"/>
              <a:t>Moisset</a:t>
            </a:r>
            <a:r>
              <a:rPr lang="en-US" dirty="0"/>
              <a:t> et al. 2005, </a:t>
            </a:r>
            <a:r>
              <a:rPr lang="en-US" dirty="0" err="1"/>
              <a:t>Barish</a:t>
            </a:r>
            <a:r>
              <a:rPr lang="en-US" dirty="0"/>
              <a:t> et al. 2005)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6920396" y="3893317"/>
            <a:ext cx="3445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Winfree</a:t>
            </a:r>
            <a:r>
              <a:rPr lang="en-US" dirty="0"/>
              <a:t> 1998, </a:t>
            </a:r>
            <a:r>
              <a:rPr lang="en-US" dirty="0" err="1"/>
              <a:t>Rothemund</a:t>
            </a:r>
            <a:r>
              <a:rPr lang="en-US" dirty="0"/>
              <a:t>, 2004)</a:t>
            </a:r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8707235" y="4281487"/>
            <a:ext cx="160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(</a:t>
            </a:r>
            <a:r>
              <a:rPr lang="en-US" dirty="0" err="1"/>
              <a:t>Winfree</a:t>
            </a:r>
            <a:r>
              <a:rPr lang="en-US" dirty="0"/>
              <a:t> 1998)</a:t>
            </a:r>
          </a:p>
        </p:txBody>
      </p:sp>
    </p:spTree>
    <p:extLst>
      <p:ext uri="{BB962C8B-B14F-4D97-AF65-F5344CB8AC3E}">
        <p14:creationId xmlns:p14="http://schemas.microsoft.com/office/powerpoint/2010/main" val="295948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271A6-F531-7C47-9EC7-71F03EE8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40" y="659219"/>
            <a:ext cx="10747475" cy="619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42D6F-B207-8547-879B-A87E016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" y="365125"/>
            <a:ext cx="2883195" cy="101710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81535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C20A229-2206-D74C-AD5D-A804CB21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67833" y="-1525243"/>
            <a:ext cx="6445798" cy="10481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A1B8C-F369-BC45-AAE2-34A4C05E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38214" cy="914400"/>
          </a:xfrm>
        </p:spPr>
        <p:txBody>
          <a:bodyPr/>
          <a:lstStyle/>
          <a:p>
            <a:r>
              <a:rPr lang="en-US" dirty="0"/>
              <a:t>Solving Real Problems – Tile Types</a:t>
            </a:r>
          </a:p>
        </p:txBody>
      </p:sp>
    </p:spTree>
    <p:extLst>
      <p:ext uri="{BB962C8B-B14F-4D97-AF65-F5344CB8AC3E}">
        <p14:creationId xmlns:p14="http://schemas.microsoft.com/office/powerpoint/2010/main" val="340421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1B8C-F369-BC45-AAE2-34A4C05E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867554" cy="914400"/>
          </a:xfrm>
        </p:spPr>
        <p:txBody>
          <a:bodyPr>
            <a:normAutofit/>
          </a:bodyPr>
          <a:lstStyle/>
          <a:p>
            <a:r>
              <a:rPr lang="en-US" dirty="0"/>
              <a:t>Solving Real Problems – Tile Assembly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AFD2C85-EE69-914D-949B-FC4E2125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66184" y="-66739"/>
            <a:ext cx="4481995" cy="639903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01080F-E33C-1342-92D4-59DC9381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2749" y="33253"/>
            <a:ext cx="4390880" cy="6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Solving 3-SAT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(x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)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83605"/>
              </p:ext>
            </p:extLst>
          </p:nvPr>
        </p:nvGraphicFramePr>
        <p:xfrm>
          <a:off x="0" y="2224494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4" imgW="16497300" imgH="5613400" progId="">
                  <p:embed/>
                </p:oleObj>
              </mc:Choice>
              <mc:Fallback>
                <p:oleObj name="Visio" r:id="rId4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24494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82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Solving 3-SAT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(x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)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65421"/>
              </p:ext>
            </p:extLst>
          </p:nvPr>
        </p:nvGraphicFramePr>
        <p:xfrm>
          <a:off x="107909" y="2444158"/>
          <a:ext cx="11976181" cy="413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4" imgW="16192500" imgH="5600700" progId="">
                  <p:embed/>
                </p:oleObj>
              </mc:Choice>
              <mc:Fallback>
                <p:oleObj name="Visio" r:id="rId4" imgW="16192500" imgH="5600700" progId="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09" y="2444158"/>
                        <a:ext cx="11976181" cy="413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65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Solving 3-SAT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(x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¬x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sym typeface="Symbol" charset="2"/>
              </a:rPr>
              <a:t></a:t>
            </a:r>
            <a:r>
              <a:rPr lang="en-US"/>
              <a:t>(¬x</a:t>
            </a:r>
            <a:r>
              <a:rPr lang="en-US" baseline="-25000"/>
              <a:t>2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1</a:t>
            </a:r>
            <a:r>
              <a:rPr lang="en-US">
                <a:sym typeface="Symbol" charset="2"/>
              </a:rPr>
              <a:t></a:t>
            </a: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)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86133"/>
              </p:ext>
            </p:extLst>
          </p:nvPr>
        </p:nvGraphicFramePr>
        <p:xfrm>
          <a:off x="108193" y="2478626"/>
          <a:ext cx="11975613" cy="413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4" imgW="16205200" imgH="5613400" progId="">
                  <p:embed/>
                </p:oleObj>
              </mc:Choice>
              <mc:Fallback>
                <p:oleObj name="Visio" r:id="rId4" imgW="16205200" imgH="5613400" progId="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93" y="2478626"/>
                        <a:ext cx="11975613" cy="4139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53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Factoring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5080" y="1417639"/>
            <a:ext cx="30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Encode the input: 9991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7315200" cy="9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2994-45C2-114D-9E79-A9298218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27C4-0BA8-414E-BCA5-9688D476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science of analyzing code (source or binary) to determine whether IP infringement or theft occurred</a:t>
            </a:r>
          </a:p>
          <a:p>
            <a:r>
              <a:rPr lang="en-US" dirty="0"/>
              <a:t>Centerpiece of lawsuits, trials, and settlements </a:t>
            </a:r>
          </a:p>
          <a:p>
            <a:r>
              <a:rPr lang="en-US" dirty="0"/>
              <a:t>Disputes involving software patents, copyrights, and trade secrets</a:t>
            </a:r>
          </a:p>
          <a:p>
            <a:r>
              <a:rPr lang="en-US" dirty="0"/>
              <a:t>Software forensics tools are automated aids for comparing code to determine differences and correlations between software systems…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…and much more!</a:t>
            </a:r>
          </a:p>
        </p:txBody>
      </p:sp>
    </p:spTree>
    <p:extLst>
      <p:ext uri="{BB962C8B-B14F-4D97-AF65-F5344CB8AC3E}">
        <p14:creationId xmlns:p14="http://schemas.microsoft.com/office/powerpoint/2010/main" val="293977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Factoring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36713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Copies of 50 tile types attach non-deterministically to guess factors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2133600"/>
            <a:ext cx="7071201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Factoring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36713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of many copies of the input gets “lucky” and guesses 103×97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736" y="2133600"/>
            <a:ext cx="7170864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7" y="185352"/>
            <a:ext cx="10799806" cy="939114"/>
          </a:xfrm>
        </p:spPr>
        <p:txBody>
          <a:bodyPr>
            <a:normAutofit/>
          </a:bodyPr>
          <a:lstStyle/>
          <a:p>
            <a:pPr>
              <a:lnSpc>
                <a:spcPts val="4480"/>
              </a:lnSpc>
            </a:pPr>
            <a:r>
              <a:rPr lang="en-US" sz="4000" dirty="0"/>
              <a:t>From Tile Assemblies to Distributed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837" y="1371600"/>
            <a:ext cx="10799805" cy="5301049"/>
          </a:xfrm>
        </p:spPr>
        <p:txBody>
          <a:bodyPr>
            <a:noAutofit/>
          </a:bodyPr>
          <a:lstStyle/>
          <a:p>
            <a:r>
              <a:rPr lang="en-US" dirty="0"/>
              <a:t>Convert a problem into a TAM crystal </a:t>
            </a:r>
          </a:p>
          <a:p>
            <a:r>
              <a:rPr lang="en-US" dirty="0"/>
              <a:t>Implement </a:t>
            </a:r>
          </a:p>
          <a:p>
            <a:pPr lvl="1"/>
            <a:r>
              <a:rPr lang="en-US" dirty="0"/>
              <a:t>tiles as software components </a:t>
            </a:r>
          </a:p>
          <a:p>
            <a:pPr lvl="1"/>
            <a:r>
              <a:rPr lang="en-US" dirty="0"/>
              <a:t>tile attachments as component references</a:t>
            </a:r>
          </a:p>
          <a:p>
            <a:r>
              <a:rPr lang="en-US" dirty="0"/>
              <a:t>Distribute the components on a network </a:t>
            </a:r>
          </a:p>
          <a:p>
            <a:pPr lvl="1"/>
            <a:r>
              <a:rPr lang="en-US" dirty="0"/>
              <a:t>Start with a single computation seed</a:t>
            </a:r>
          </a:p>
          <a:p>
            <a:pPr lvl="1"/>
            <a:r>
              <a:rPr lang="en-US" dirty="0"/>
              <a:t>The seed recruits two others, which recruit two more each…</a:t>
            </a:r>
          </a:p>
          <a:p>
            <a:r>
              <a:rPr lang="en-US" dirty="0"/>
              <a:t>Adhere to the architectural style that ensures privacy</a:t>
            </a:r>
          </a:p>
          <a:p>
            <a:pPr lvl="1"/>
            <a:r>
              <a:rPr lang="en-US" dirty="0"/>
              <a:t>No tile knows more than 2 bits of the computation</a:t>
            </a:r>
          </a:p>
          <a:p>
            <a:pPr lvl="1"/>
            <a:r>
              <a:rPr lang="en-US" dirty="0"/>
              <a:t>Each host may deploy one or more tile-components</a:t>
            </a:r>
          </a:p>
          <a:p>
            <a:pPr>
              <a:buFont typeface="Wingdings" charset="2"/>
              <a:buChar char="Ø"/>
            </a:pPr>
            <a:r>
              <a:rPr lang="en-US" dirty="0"/>
              <a:t>No host can piece together the information in a meaningful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971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271A6-F531-7C47-9EC7-71F03EE8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40" y="659219"/>
            <a:ext cx="10747475" cy="619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42D6F-B207-8547-879B-A87E016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" y="365125"/>
            <a:ext cx="2883195" cy="101710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175230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EAB9-6350-9248-9FE0-BB6D3DE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745"/>
          </a:xfrm>
        </p:spPr>
        <p:txBody>
          <a:bodyPr>
            <a:normAutofit fontScale="90000"/>
          </a:bodyPr>
          <a:lstStyle/>
          <a:p>
            <a:r>
              <a:rPr lang="en-US" dirty="0"/>
              <a:t>Key Process Steps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72A6CBA-5CA8-1743-85C2-10985FF1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8" y="1172858"/>
            <a:ext cx="9305918" cy="56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4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E1431A6-93F5-C449-BB81-4CE1CEDC5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56894"/>
              </p:ext>
            </p:extLst>
          </p:nvPr>
        </p:nvGraphicFramePr>
        <p:xfrm>
          <a:off x="0" y="2224494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24494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5A8CA77-16FE-FF4C-85D0-8E5DD88E3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71596"/>
              </p:ext>
            </p:extLst>
          </p:nvPr>
        </p:nvGraphicFramePr>
        <p:xfrm>
          <a:off x="-683907" y="1505024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3907" y="1505024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8349510-7B47-6B44-A5C4-13C6AB575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24854"/>
              </p:ext>
            </p:extLst>
          </p:nvPr>
        </p:nvGraphicFramePr>
        <p:xfrm>
          <a:off x="-1367814" y="922319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67814" y="922319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E5C10E1-5F2B-7348-833C-0B575D807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53277"/>
              </p:ext>
            </p:extLst>
          </p:nvPr>
        </p:nvGraphicFramePr>
        <p:xfrm>
          <a:off x="-2051721" y="144259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51721" y="144259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9B3757F-5CB1-1B48-99A1-CB2101A8C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1315"/>
              </p:ext>
            </p:extLst>
          </p:nvPr>
        </p:nvGraphicFramePr>
        <p:xfrm>
          <a:off x="-2735628" y="-633801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5628" y="-633801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96B4E79-7DF8-9247-BB06-5556C3190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98601"/>
              </p:ext>
            </p:extLst>
          </p:nvPr>
        </p:nvGraphicFramePr>
        <p:xfrm>
          <a:off x="-3439975" y="-1436512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39975" y="-1436512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04B8C439-FBA3-4943-ADB8-B84912736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51347"/>
              </p:ext>
            </p:extLst>
          </p:nvPr>
        </p:nvGraphicFramePr>
        <p:xfrm>
          <a:off x="-4103442" y="-2175161"/>
          <a:ext cx="12037707" cy="416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Visio" r:id="rId3" imgW="16497300" imgH="5613400" progId="">
                  <p:embed/>
                </p:oleObj>
              </mc:Choice>
              <mc:Fallback>
                <p:oleObj name="Visio" r:id="rId3" imgW="16497300" imgH="5613400" progId="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03442" y="-2175161"/>
                        <a:ext cx="12037707" cy="4160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D3FEEC-DA1D-704A-941B-4808CAF96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40" y="659219"/>
            <a:ext cx="10747475" cy="619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3B576-060E-384D-838D-B5B55693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9" y="-78019"/>
            <a:ext cx="10515600" cy="1325563"/>
          </a:xfrm>
        </p:spPr>
        <p:txBody>
          <a:bodyPr/>
          <a:lstStyle/>
          <a:p>
            <a:r>
              <a:rPr lang="en-US" dirty="0"/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7433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271A6-F531-7C47-9EC7-71F03EE8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40" y="659219"/>
            <a:ext cx="10747475" cy="619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42D6F-B207-8547-879B-A87E016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64"/>
            <a:ext cx="3209103" cy="1017108"/>
          </a:xfrm>
        </p:spPr>
        <p:txBody>
          <a:bodyPr>
            <a:normAutofit/>
          </a:bodyPr>
          <a:lstStyle/>
          <a:p>
            <a:r>
              <a:rPr lang="en-US" dirty="0"/>
              <a:t>Recruitment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F801AF1-9439-3041-92C8-4564BE7E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73" y="1663162"/>
            <a:ext cx="9488091" cy="5194837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C50CD92-18F0-C14B-8896-7FCC3F4FE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82547"/>
              </p:ext>
            </p:extLst>
          </p:nvPr>
        </p:nvGraphicFramePr>
        <p:xfrm>
          <a:off x="3156519" y="1348663"/>
          <a:ext cx="6621074" cy="519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5" imgW="4699000" imgH="3683000" progId="">
                  <p:embed/>
                </p:oleObj>
              </mc:Choice>
              <mc:Fallback>
                <p:oleObj name="Visio" r:id="rId5" imgW="4699000" imgH="3683000" progId="">
                  <p:embed/>
                  <p:pic>
                    <p:nvPicPr>
                      <p:cNvPr id="4198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19" y="1348663"/>
                        <a:ext cx="6621074" cy="519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2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3" y="0"/>
            <a:ext cx="9382897" cy="1143000"/>
          </a:xfrm>
        </p:spPr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sTile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3" y="1143000"/>
            <a:ext cx="9535297" cy="5638800"/>
          </a:xfrm>
        </p:spPr>
        <p:txBody>
          <a:bodyPr>
            <a:normAutofit/>
          </a:bodyPr>
          <a:lstStyle/>
          <a:p>
            <a:r>
              <a:rPr lang="en-US" dirty="0"/>
              <a:t>Realized as a framework – Mahjong </a:t>
            </a:r>
          </a:p>
          <a:p>
            <a:pPr lvl="1"/>
            <a:r>
              <a:rPr lang="en-US" dirty="0"/>
              <a:t>Constructed on top of USC’s Prism-MW platform</a:t>
            </a:r>
          </a:p>
          <a:p>
            <a:pPr lvl="1"/>
            <a:r>
              <a:rPr lang="en-US" dirty="0"/>
              <a:t>Implements all </a:t>
            </a:r>
            <a:r>
              <a:rPr lang="en-US" dirty="0" err="1"/>
              <a:t>sTile</a:t>
            </a:r>
            <a:r>
              <a:rPr lang="en-US" dirty="0"/>
              <a:t> algorithms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Initial </a:t>
            </a:r>
            <a:r>
              <a:rPr lang="en-US" dirty="0">
                <a:solidFill>
                  <a:srgbClr val="FF0000"/>
                </a:solidFill>
              </a:rPr>
              <a:t>deployment </a:t>
            </a:r>
            <a:r>
              <a:rPr lang="en-US" dirty="0"/>
              <a:t>of a system representing the </a:t>
            </a:r>
            <a:r>
              <a:rPr lang="en-US" dirty="0" err="1"/>
              <a:t>sTile</a:t>
            </a:r>
            <a:r>
              <a:rPr lang="en-US" dirty="0"/>
              <a:t> crystal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Discovery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recruitment </a:t>
            </a:r>
            <a:r>
              <a:rPr lang="en-US" dirty="0"/>
              <a:t>of additional network nodes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Replication </a:t>
            </a:r>
            <a:r>
              <a:rPr lang="en-US" dirty="0"/>
              <a:t>of the computation</a:t>
            </a:r>
          </a:p>
          <a:p>
            <a:pPr lvl="1"/>
            <a:r>
              <a:rPr lang="en-US" dirty="0"/>
              <a:t>Comprises a prototype implementation and a simulation engine</a:t>
            </a:r>
          </a:p>
          <a:p>
            <a:r>
              <a:rPr lang="en-US" dirty="0"/>
              <a:t>Mahjong takes as input an NP-complete problem and outputs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java program that can be deployed on a network,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simulation program with tunable parameters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people.cs.umass.edu</a:t>
            </a:r>
            <a:r>
              <a:rPr lang="en-US" dirty="0">
                <a:solidFill>
                  <a:srgbClr val="C00000"/>
                </a:solidFill>
              </a:rPr>
              <a:t>/~</a:t>
            </a:r>
            <a:r>
              <a:rPr lang="en-US" dirty="0" err="1">
                <a:solidFill>
                  <a:srgbClr val="C00000"/>
                </a:solidFill>
              </a:rPr>
              <a:t>brun</a:t>
            </a:r>
            <a:r>
              <a:rPr lang="en-US" dirty="0">
                <a:solidFill>
                  <a:srgbClr val="C00000"/>
                </a:solidFill>
              </a:rPr>
              <a:t>/Mahjong/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94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3" y="0"/>
            <a:ext cx="9345827" cy="1143000"/>
          </a:xfrm>
        </p:spPr>
        <p:txBody>
          <a:bodyPr>
            <a:normAutofit/>
          </a:bodyPr>
          <a:lstStyle/>
          <a:p>
            <a:r>
              <a:rPr lang="en-US" dirty="0"/>
              <a:t>Privacy Is Not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3" y="1066800"/>
            <a:ext cx="9498227" cy="563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cost of </a:t>
            </a:r>
            <a:r>
              <a:rPr lang="en-US" dirty="0" err="1">
                <a:solidFill>
                  <a:srgbClr val="000000"/>
                </a:solidFill>
              </a:rPr>
              <a:t>sTile’s</a:t>
            </a:r>
            <a:r>
              <a:rPr lang="en-US" dirty="0">
                <a:solidFill>
                  <a:srgbClr val="000000"/>
                </a:solidFill>
              </a:rPr>
              <a:t> privacy is efficiency</a:t>
            </a:r>
          </a:p>
          <a:p>
            <a:pPr lvl="1"/>
            <a:r>
              <a:rPr lang="en-US" dirty="0"/>
              <a:t>Compared to </a:t>
            </a:r>
            <a:r>
              <a:rPr lang="en-US" dirty="0">
                <a:solidFill>
                  <a:srgbClr val="FF0000"/>
                </a:solidFill>
              </a:rPr>
              <a:t>optimized non-private </a:t>
            </a:r>
            <a:r>
              <a:rPr lang="en-US" dirty="0"/>
              <a:t>techniques, Mahjong delivers results slower</a:t>
            </a:r>
          </a:p>
          <a:p>
            <a:pPr lvl="1"/>
            <a:r>
              <a:rPr lang="en-US" dirty="0"/>
              <a:t>The “break-even” point is deployment on ≈4,000 computers</a:t>
            </a:r>
          </a:p>
          <a:p>
            <a:r>
              <a:rPr lang="en-US" dirty="0"/>
              <a:t>But!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Mahjong has not yet been optimized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It pushes privacy to the limit (no one knows more than 1</a:t>
            </a:r>
            <a:r>
              <a:rPr lang="en-US" dirty="0"/>
              <a:t>–</a:t>
            </a:r>
            <a:r>
              <a:rPr lang="en-US" dirty="0">
                <a:solidFill>
                  <a:srgbClr val="000000"/>
                </a:solidFill>
              </a:rPr>
              <a:t>2 bits)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It can be made significantly more efficient</a:t>
            </a:r>
          </a:p>
          <a:p>
            <a:pPr lvl="1"/>
            <a:r>
              <a:rPr lang="en-US" dirty="0"/>
              <a:t>Mahjong does not require secure machines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“Getting lucky” with discovering private computation or data deployed with Mahjong is </a:t>
            </a:r>
            <a:r>
              <a:rPr lang="en-US" dirty="0">
                <a:solidFill>
                  <a:srgbClr val="FF0000"/>
                </a:solidFill>
              </a:rPr>
              <a:t>impossible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Discovering them via an orchestrated network attack is </a:t>
            </a:r>
            <a:r>
              <a:rPr lang="en-US" dirty="0">
                <a:solidFill>
                  <a:srgbClr val="FF0000"/>
                </a:solidFill>
              </a:rPr>
              <a:t>exponentially unlikely</a:t>
            </a:r>
          </a:p>
        </p:txBody>
      </p:sp>
    </p:spTree>
    <p:extLst>
      <p:ext uri="{BB962C8B-B14F-4D97-AF65-F5344CB8AC3E}">
        <p14:creationId xmlns:p14="http://schemas.microsoft.com/office/powerpoint/2010/main" val="297801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94D-C74A-E947-A00B-07155B7D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Patent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9E67-7DF8-6042-A35C-E7E56818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3624943" cy="4351338"/>
          </a:xfrm>
        </p:spPr>
        <p:txBody>
          <a:bodyPr>
            <a:normAutofit/>
          </a:bodyPr>
          <a:lstStyle/>
          <a:p>
            <a:r>
              <a:rPr lang="en-US" dirty="0"/>
              <a:t>Requirements </a:t>
            </a:r>
          </a:p>
          <a:p>
            <a:r>
              <a:rPr lang="en-US" dirty="0"/>
              <a:t>Specification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Implementation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59227-9003-BF48-88E9-B9F3AD7F1C79}"/>
              </a:ext>
            </a:extLst>
          </p:cNvPr>
          <p:cNvSpPr txBox="1">
            <a:spLocks/>
          </p:cNvSpPr>
          <p:nvPr/>
        </p:nvSpPr>
        <p:spPr>
          <a:xfrm>
            <a:off x="4463144" y="2170793"/>
            <a:ext cx="36249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Reuse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Adaptation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B48837-0F36-9B47-A8F8-53B6C1C0179F}"/>
              </a:ext>
            </a:extLst>
          </p:cNvPr>
          <p:cNvSpPr txBox="1">
            <a:spLocks/>
          </p:cNvSpPr>
          <p:nvPr/>
        </p:nvSpPr>
        <p:spPr>
          <a:xfrm>
            <a:off x="8088088" y="2163082"/>
            <a:ext cx="3624944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Frameworks</a:t>
            </a:r>
          </a:p>
          <a:p>
            <a:r>
              <a:rPr lang="en-US" dirty="0"/>
              <a:t>Middleware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Microservices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…but also obsolete  </a:t>
            </a:r>
            <a:br>
              <a:rPr lang="en-US" dirty="0"/>
            </a:br>
            <a:r>
              <a:rPr lang="en-US" dirty="0"/>
              <a:t>  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576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B92B-9197-BE42-A39D-2BFA9FAE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1055914"/>
          </a:xfrm>
        </p:spPr>
        <p:txBody>
          <a:bodyPr/>
          <a:lstStyle/>
          <a:p>
            <a:r>
              <a:rPr lang="en-US" dirty="0"/>
              <a:t>Software Forensics ☞ Software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256CA-C4B9-9344-BF4B-B8BE3BA5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2"/>
            <a:ext cx="10515600" cy="5442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Software forensics goes beyond code comparison</a:t>
            </a:r>
          </a:p>
          <a:p>
            <a:r>
              <a:rPr lang="en-US" dirty="0"/>
              <a:t>Forensics experts are very experienced software engineers</a:t>
            </a:r>
          </a:p>
          <a:p>
            <a:r>
              <a:rPr lang="en-US" dirty="0"/>
              <a:t>Huge amount of available information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Binaries</a:t>
            </a:r>
          </a:p>
          <a:p>
            <a:pPr lvl="1"/>
            <a:r>
              <a:rPr lang="en-US" dirty="0"/>
              <a:t>Technical documentation</a:t>
            </a:r>
          </a:p>
          <a:p>
            <a:pPr lvl="1"/>
            <a:r>
              <a:rPr lang="en-US" dirty="0"/>
              <a:t>Patents</a:t>
            </a:r>
          </a:p>
          <a:p>
            <a:pPr lvl="1"/>
            <a:r>
              <a:rPr lang="en-US" dirty="0"/>
              <a:t>Design artifacts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Similar systems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Datasheets</a:t>
            </a:r>
          </a:p>
          <a:p>
            <a:pPr lvl="1"/>
            <a:r>
              <a:rPr lang="en-US" dirty="0"/>
              <a:t>Marketing materials</a:t>
            </a:r>
          </a:p>
          <a:p>
            <a:pPr lvl="1"/>
            <a:r>
              <a:rPr lang="en-US" dirty="0"/>
              <a:t>Sworn testimony from system developers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68712-95E2-1A49-8742-CED92D228D0C}"/>
              </a:ext>
            </a:extLst>
          </p:cNvPr>
          <p:cNvSpPr/>
          <p:nvPr/>
        </p:nvSpPr>
        <p:spPr>
          <a:xfrm>
            <a:off x="8693835" y="2419643"/>
            <a:ext cx="3406308" cy="4400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915261B-D9EF-F347-B063-77DA54BF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973" y="2548799"/>
            <a:ext cx="3229762" cy="42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94D-C74A-E947-A00B-07155B7D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Patent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9E67-7DF8-6042-A35C-E7E56818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3624943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Requirements </a:t>
            </a:r>
          </a:p>
          <a:p>
            <a:r>
              <a:rPr lang="en-US" b="1" dirty="0">
                <a:solidFill>
                  <a:srgbClr val="C00000"/>
                </a:solidFill>
              </a:rPr>
              <a:t>Specification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Architecture</a:t>
            </a:r>
          </a:p>
          <a:p>
            <a:r>
              <a:rPr lang="en-US" b="1" dirty="0">
                <a:solidFill>
                  <a:srgbClr val="C00000"/>
                </a:solidFill>
              </a:rPr>
              <a:t>Design</a:t>
            </a:r>
          </a:p>
          <a:p>
            <a:r>
              <a:rPr lang="en-US" b="1" dirty="0">
                <a:solidFill>
                  <a:srgbClr val="C00000"/>
                </a:solidFill>
              </a:rPr>
              <a:t>Analysis</a:t>
            </a:r>
          </a:p>
          <a:p>
            <a:r>
              <a:rPr lang="en-US" b="1" dirty="0">
                <a:solidFill>
                  <a:srgbClr val="C00000"/>
                </a:solidFill>
              </a:rPr>
              <a:t>Implementation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59227-9003-BF48-88E9-B9F3AD7F1C79}"/>
              </a:ext>
            </a:extLst>
          </p:cNvPr>
          <p:cNvSpPr txBox="1">
            <a:spLocks/>
          </p:cNvSpPr>
          <p:nvPr/>
        </p:nvSpPr>
        <p:spPr>
          <a:xfrm>
            <a:off x="4463144" y="2170793"/>
            <a:ext cx="36249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Reuse</a:t>
            </a:r>
          </a:p>
          <a:p>
            <a:r>
              <a:rPr lang="en-US" dirty="0"/>
              <a:t>Testing</a:t>
            </a:r>
          </a:p>
          <a:p>
            <a:r>
              <a:rPr lang="en-US" b="1" dirty="0">
                <a:solidFill>
                  <a:srgbClr val="C00000"/>
                </a:solidFill>
              </a:rPr>
              <a:t>Deployment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Adaptation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B48837-0F36-9B47-A8F8-53B6C1C0179F}"/>
              </a:ext>
            </a:extLst>
          </p:cNvPr>
          <p:cNvSpPr txBox="1">
            <a:spLocks/>
          </p:cNvSpPr>
          <p:nvPr/>
        </p:nvSpPr>
        <p:spPr>
          <a:xfrm>
            <a:off x="8088088" y="2163082"/>
            <a:ext cx="3624944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Frameworks</a:t>
            </a:r>
          </a:p>
          <a:p>
            <a:r>
              <a:rPr lang="en-US" dirty="0"/>
              <a:t>Middleware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Microservices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…but also obsolete  </a:t>
            </a:r>
            <a:br>
              <a:rPr lang="en-US" dirty="0"/>
            </a:br>
            <a:r>
              <a:rPr lang="en-US" dirty="0"/>
              <a:t>  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462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94D-C74A-E947-A00B-07155B7D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Software Engineering </a:t>
            </a:r>
            <a:br>
              <a:rPr lang="en-US" dirty="0"/>
            </a:br>
            <a:r>
              <a:rPr lang="en-US" dirty="0"/>
              <a:t>Activities &amp;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9E67-7DF8-6042-A35C-E7E56818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3624943" cy="4351338"/>
          </a:xfrm>
        </p:spPr>
        <p:txBody>
          <a:bodyPr>
            <a:normAutofit/>
          </a:bodyPr>
          <a:lstStyle/>
          <a:p>
            <a:r>
              <a:rPr lang="en-US" dirty="0"/>
              <a:t>Requirements </a:t>
            </a:r>
          </a:p>
          <a:p>
            <a:r>
              <a:rPr lang="en-US" dirty="0"/>
              <a:t>Specification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Implementation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59227-9003-BF48-88E9-B9F3AD7F1C79}"/>
              </a:ext>
            </a:extLst>
          </p:cNvPr>
          <p:cNvSpPr txBox="1">
            <a:spLocks/>
          </p:cNvSpPr>
          <p:nvPr/>
        </p:nvSpPr>
        <p:spPr>
          <a:xfrm>
            <a:off x="4463144" y="2170793"/>
            <a:ext cx="36249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Reuse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Adaptation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B48837-0F36-9B47-A8F8-53B6C1C0179F}"/>
              </a:ext>
            </a:extLst>
          </p:cNvPr>
          <p:cNvSpPr txBox="1">
            <a:spLocks/>
          </p:cNvSpPr>
          <p:nvPr/>
        </p:nvSpPr>
        <p:spPr>
          <a:xfrm>
            <a:off x="8088088" y="2163082"/>
            <a:ext cx="3624944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Frameworks</a:t>
            </a:r>
          </a:p>
          <a:p>
            <a:r>
              <a:rPr lang="en-US" dirty="0"/>
              <a:t>Middleware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Microservices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…but also obsolete  </a:t>
            </a:r>
            <a:br>
              <a:rPr lang="en-US" dirty="0"/>
            </a:br>
            <a:r>
              <a:rPr lang="en-US" dirty="0"/>
              <a:t>  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04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D1A2-F227-0D46-A4C8-E363E783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Patent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0BCD-81FE-9F47-B805-BA4BD9930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“Tile Architectural Style for Privacy-Preserved Distributed Computing”</a:t>
            </a:r>
          </a:p>
          <a:p>
            <a:pPr lvl="1"/>
            <a:r>
              <a:rPr lang="en-US" dirty="0"/>
              <a:t>US Patent 8,332,457</a:t>
            </a:r>
          </a:p>
          <a:p>
            <a:pPr lvl="1"/>
            <a:r>
              <a:rPr lang="en-US" dirty="0"/>
              <a:t>Inventors: </a:t>
            </a:r>
            <a:r>
              <a:rPr lang="en-US" dirty="0" err="1"/>
              <a:t>Yuriy</a:t>
            </a:r>
            <a:r>
              <a:rPr lang="en-US" dirty="0"/>
              <a:t> Brun and Nenad </a:t>
            </a:r>
            <a:r>
              <a:rPr lang="en-US" dirty="0" err="1"/>
              <a:t>Medvidović</a:t>
            </a:r>
            <a:endParaRPr lang="en-US" dirty="0"/>
          </a:p>
          <a:p>
            <a:pPr lvl="1"/>
            <a:r>
              <a:rPr lang="en-US" dirty="0" err="1"/>
              <a:t>Asignee</a:t>
            </a:r>
            <a:r>
              <a:rPr lang="en-US" dirty="0"/>
              <a:t>: USC</a:t>
            </a:r>
          </a:p>
          <a:p>
            <a:pPr lvl="1"/>
            <a:r>
              <a:rPr lang="en-US" dirty="0"/>
              <a:t>Filed: October 27, 2008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759CDA-30D9-D24E-9979-4C3D5D55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991" y="3150994"/>
            <a:ext cx="6427224" cy="37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2B54-607B-3A41-A9F5-B90D00AC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Patent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B1C8-A348-C749-8A75-6AAC9C2A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A method and system for privacy-preserved distributed computing on large networks using a tile-based architecture is disclosed. An expression for a tile seed assembly characterizing a problem, such as an NP-complete problem, may be determined. The solution to the tile seed assembly is a full tile assembly including a plurality of tile types. In a network of participating nodes, a tile type may be assigned to each node. A description of a tile type specific to a node may be provided to each node. A tile seed assembly may be established on selected nodes. Through progressive recruitment and replication, the tile assembly may mature, in response to the problem being solvable, into a full tile assembly having a solution. The solution may be received by the client computer.</a:t>
            </a:r>
          </a:p>
        </p:txBody>
      </p:sp>
    </p:spTree>
    <p:extLst>
      <p:ext uri="{BB962C8B-B14F-4D97-AF65-F5344CB8AC3E}">
        <p14:creationId xmlns:p14="http://schemas.microsoft.com/office/powerpoint/2010/main" val="180497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3EE0-61E6-B942-8B32-2681D6CB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125974"/>
            <a:ext cx="4845148" cy="1365201"/>
          </a:xfrm>
        </p:spPr>
        <p:txBody>
          <a:bodyPr/>
          <a:lstStyle/>
          <a:p>
            <a:r>
              <a:rPr lang="en-US" dirty="0"/>
              <a:t>What Does This </a:t>
            </a:r>
            <a:br>
              <a:rPr lang="en-US" dirty="0"/>
            </a:br>
            <a:r>
              <a:rPr lang="en-US" dirty="0"/>
              <a:t>Mean in Practice?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719CCFC-8E8A-7849-853B-04810B19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368" y="0"/>
            <a:ext cx="535361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AF34A-3880-1B4F-A340-96AAE877BABD}"/>
              </a:ext>
            </a:extLst>
          </p:cNvPr>
          <p:cNvSpPr txBox="1"/>
          <p:nvPr/>
        </p:nvSpPr>
        <p:spPr>
          <a:xfrm>
            <a:off x="10115653" y="50362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FF48F-8762-5C4A-9669-627EFB0DC9B5}"/>
              </a:ext>
            </a:extLst>
          </p:cNvPr>
          <p:cNvSpPr txBox="1"/>
          <p:nvPr/>
        </p:nvSpPr>
        <p:spPr>
          <a:xfrm>
            <a:off x="10115653" y="6016282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04110-F3F6-354C-A2E4-7AAF08BEAA7C}"/>
              </a:ext>
            </a:extLst>
          </p:cNvPr>
          <p:cNvSpPr txBox="1"/>
          <p:nvPr/>
        </p:nvSpPr>
        <p:spPr>
          <a:xfrm>
            <a:off x="10534357" y="552625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9380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Tile Assembly Model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 tile:</a:t>
            </a:r>
          </a:p>
          <a:p>
            <a:pPr lvl="1" eaLnBrk="1" hangingPunct="1"/>
            <a:r>
              <a:rPr lang="en-US"/>
              <a:t>a square</a:t>
            </a:r>
          </a:p>
          <a:p>
            <a:pPr lvl="1" eaLnBrk="1" hangingPunct="1"/>
            <a:r>
              <a:rPr lang="en-US"/>
              <a:t>labels on 4 sides</a:t>
            </a:r>
          </a:p>
          <a:p>
            <a:pPr eaLnBrk="1" hangingPunct="1"/>
            <a:r>
              <a:rPr lang="en-US"/>
              <a:t>Tiles attach</a:t>
            </a:r>
          </a:p>
          <a:p>
            <a:pPr lvl="1" eaLnBrk="1" hangingPunct="1"/>
            <a:r>
              <a:rPr lang="en-US"/>
              <a:t>when labels match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8839200" y="6491288"/>
            <a:ext cx="160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(Winfree 1998)</a:t>
            </a:r>
          </a:p>
        </p:txBody>
      </p:sp>
      <p:graphicFrame>
        <p:nvGraphicFramePr>
          <p:cNvPr id="4608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34201" y="1600200"/>
          <a:ext cx="15033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4" imgW="812800" imgH="1587500" progId="">
                  <p:embed/>
                </p:oleObj>
              </mc:Choice>
              <mc:Fallback>
                <p:oleObj name="Visio" r:id="rId4" imgW="812800" imgH="1587500" progId="">
                  <p:embed/>
                  <p:pic>
                    <p:nvPicPr>
                      <p:cNvPr id="4608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600200"/>
                        <a:ext cx="150336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65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6" name="Object 3"/>
          <p:cNvGraphicFramePr>
            <a:graphicFrameLocks noChangeAspect="1"/>
          </p:cNvGraphicFramePr>
          <p:nvPr/>
        </p:nvGraphicFramePr>
        <p:xfrm>
          <a:off x="6934201" y="1600200"/>
          <a:ext cx="15033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4" imgW="812800" imgH="1587500" progId="">
                  <p:embed/>
                </p:oleObj>
              </mc:Choice>
              <mc:Fallback>
                <p:oleObj name="Visio" r:id="rId4" imgW="812800" imgH="1587500" progId="">
                  <p:embed/>
                  <p:pic>
                    <p:nvPicPr>
                      <p:cNvPr id="460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600200"/>
                        <a:ext cx="150336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Tile Assembly Model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 tile:</a:t>
            </a:r>
          </a:p>
          <a:p>
            <a:pPr lvl="1" eaLnBrk="1" hangingPunct="1"/>
            <a:r>
              <a:rPr lang="en-US"/>
              <a:t>a square</a:t>
            </a:r>
          </a:p>
          <a:p>
            <a:pPr lvl="1" eaLnBrk="1" hangingPunct="1"/>
            <a:r>
              <a:rPr lang="en-US"/>
              <a:t>labels on 4 sides</a:t>
            </a:r>
          </a:p>
          <a:p>
            <a:pPr eaLnBrk="1" hangingPunct="1"/>
            <a:r>
              <a:rPr lang="en-US"/>
              <a:t>Tiles attach</a:t>
            </a:r>
          </a:p>
          <a:p>
            <a:pPr lvl="1" eaLnBrk="1" hangingPunct="1"/>
            <a:r>
              <a:rPr lang="en-US"/>
              <a:t>when labels match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8839200" y="6491288"/>
            <a:ext cx="160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(Winfree 1998)</a:t>
            </a:r>
          </a:p>
        </p:txBody>
      </p:sp>
    </p:spTree>
    <p:extLst>
      <p:ext uri="{BB962C8B-B14F-4D97-AF65-F5344CB8AC3E}">
        <p14:creationId xmlns:p14="http://schemas.microsoft.com/office/powerpoint/2010/main" val="166051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948</Words>
  <Application>Microsoft Macintosh PowerPoint</Application>
  <PresentationFormat>Widescreen</PresentationFormat>
  <Paragraphs>190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Visio</vt:lpstr>
      <vt:lpstr>CSci699  Software Forensics</vt:lpstr>
      <vt:lpstr>What Is Software Forensics</vt:lpstr>
      <vt:lpstr>Software Forensics ☞ Software Engineering </vt:lpstr>
      <vt:lpstr>Relevant Software Engineering  Activities &amp; Artifacts</vt:lpstr>
      <vt:lpstr>Concrete Patent</vt:lpstr>
      <vt:lpstr>What Is the Patent About?</vt:lpstr>
      <vt:lpstr>What Does This  Mean in Practice?</vt:lpstr>
      <vt:lpstr>Tile Assembly Model</vt:lpstr>
      <vt:lpstr>Tile Assembly Model</vt:lpstr>
      <vt:lpstr>Tile Interaction</vt:lpstr>
      <vt:lpstr>Tile Interaction</vt:lpstr>
      <vt:lpstr>Tiles Can:</vt:lpstr>
      <vt:lpstr>Distributed System</vt:lpstr>
      <vt:lpstr>Solving Real Problems – Tile Types</vt:lpstr>
      <vt:lpstr>Solving Real Problems – Tile Assembly</vt:lpstr>
      <vt:lpstr>Solving 3-SAT</vt:lpstr>
      <vt:lpstr>Solving 3-SAT</vt:lpstr>
      <vt:lpstr>Solving 3-SAT</vt:lpstr>
      <vt:lpstr>How Factoring Works</vt:lpstr>
      <vt:lpstr>How Factoring Works</vt:lpstr>
      <vt:lpstr>How Factoring Works</vt:lpstr>
      <vt:lpstr>From Tile Assemblies to Distributed Systems</vt:lpstr>
      <vt:lpstr>Distributed System</vt:lpstr>
      <vt:lpstr>Key Process Steps</vt:lpstr>
      <vt:lpstr>Replication</vt:lpstr>
      <vt:lpstr>Recruitment</vt:lpstr>
      <vt:lpstr>How Does sTile Work?</vt:lpstr>
      <vt:lpstr>Privacy Is Not Free</vt:lpstr>
      <vt:lpstr>Back to the Patent</vt:lpstr>
      <vt:lpstr>Back to the Patent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CSci699  Software Forensics</dc:title>
  <dc:creator>Nenad Medvidovic</dc:creator>
  <cp:lastModifiedBy>Nenad Medvidovic</cp:lastModifiedBy>
  <cp:revision>117</cp:revision>
  <dcterms:created xsi:type="dcterms:W3CDTF">2020-01-13T02:16:31Z</dcterms:created>
  <dcterms:modified xsi:type="dcterms:W3CDTF">2020-03-30T01:07:34Z</dcterms:modified>
</cp:coreProperties>
</file>