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embeddedFontLst>
    <p:embeddedFont>
      <p:font typeface="Proxima Nova" panose="02000506030000020004" pitchFamily="2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FCAEE2-6EE8-4243-B3C3-FBD1F3FB340E}">
  <a:tblStyle styleId="{C5FCAEE2-6EE8-4243-B3C3-FBD1F3FB34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50" d="100"/>
          <a:sy n="150" d="100"/>
        </p:scale>
        <p:origin x="42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2b6c22c2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2b6c22c2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2b6c22c2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2b6c22c2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2b6c22c2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2b6c22c2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2b6c22c23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2b6c22c23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2b6c22c2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2b6c22c2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2b6c22c2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2b6c22c23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2ef312de0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2ef312de0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2b6c22c23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2b6c22c23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2b6c22c23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2b6c22c23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2b6c22c23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2b6c22c23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2ef312de0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2ef312de0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2b6c22c23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2b6c22c23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82ef312de0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82ef312de0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72b6c22c2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72b6c22c2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2b6c22c23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2b6c22c23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2b6c22c2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72b6c22c2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72b6c22c23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72b6c22c23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2b6c22c23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72b6c22c23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2b6c22c23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2b6c22c23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2ef312de0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2ef312de0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2b6c22c2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2b6c22c2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2b292f34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2b292f34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72b6c22c23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72b6c22c23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2b6c22c23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72b6c22c23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72b6c22c2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72b6c22c2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2ef312de0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2ef312de0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2d785f9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2d785f9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2b6c22c2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2b6c22c2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2b6c22c2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2b6c22c2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2b6c22c2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2b6c22c2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2b6c22c2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2b6c22c2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i.org/10.1145/3292006.3300032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3292006.3300032" TargetMode="External"/><Relationship Id="rId7" Type="http://schemas.openxmlformats.org/officeDocument/2006/relationships/hyperlink" Target="https://doi.org/10.1109/ITNG.2007.17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i.org/10.2478/popets-2019-0053" TargetMode="External"/><Relationship Id="rId5" Type="http://schemas.openxmlformats.org/officeDocument/2006/relationships/hyperlink" Target="https://doi.org/10.1016/S0164-1212(03)00049-9" TargetMode="External"/><Relationship Id="rId4" Type="http://schemas.openxmlformats.org/officeDocument/2006/relationships/hyperlink" Target="https://doi.org/10.1002/spe.214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Authorship Imitation and Hiding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CSCI 699: Software Forensics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4/6/2020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Shoga</a:t>
            </a:r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253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Feature Categories (Matyukhina </a:t>
            </a:r>
            <a:r>
              <a:rPr lang="en" i="1"/>
              <a:t>et al</a:t>
            </a:r>
            <a:r>
              <a:rPr lang="en"/>
              <a:t>.)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253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Features - format or layout metrics that characterize the form and shape of the code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Lexical Features - can be divided into programming style metrics, programming structure metrics and </a:t>
            </a:r>
            <a:r>
              <a:rPr lang="en" i="1"/>
              <a:t>n</a:t>
            </a:r>
            <a:r>
              <a:rPr lang="en"/>
              <a:t>-grams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Syntactic Features - represent the code structure and are invariant to changes in source code layout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Feature Categories (Matyukhina </a:t>
            </a:r>
            <a:r>
              <a:rPr lang="en" i="1"/>
              <a:t>et al</a:t>
            </a:r>
            <a:r>
              <a:rPr lang="en"/>
              <a:t>.)</a:t>
            </a: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Control-flow Features - derived from control flow graph (CFG) that describes the order in which code statements are executed as well as conditions that need to be met for a particular path of execution.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Data-flow Features - derived from the program dependence graph (PDG) that determines all the statements and predicates of a program that affect the value of a variable at a specific program point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Identification Techniques: Ding </a:t>
            </a:r>
            <a:r>
              <a:rPr lang="en" i="1"/>
              <a:t>et al. </a:t>
            </a:r>
            <a:r>
              <a:rPr lang="en"/>
              <a:t>(2004)</a:t>
            </a:r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Extracted 56 metrics from computer science classes, shareware, graduate student’s work, and identified 48 that contribute to authorship identification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Included: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metrics: indentation, comments, ratios of comments to non-comments,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Style metrics: program line length, naming preferences, logical controls,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Structure metrics: ratios of keywords to lines, interfaces to classes, etc.</a:t>
            </a:r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Identification Techniques: Burrows </a:t>
            </a:r>
            <a:r>
              <a:rPr lang="en" i="1"/>
              <a:t>et al. </a:t>
            </a:r>
            <a:r>
              <a:rPr lang="en"/>
              <a:t>(2007)</a:t>
            </a:r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Focused on problem from an academic viewpoint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Evaluated on 1640 C programming assignment submissions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Uses indexed n-grams of tokens from program source code.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Tokenized using operators, keywords, and whitespace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Samples are indexed using Zettair search engine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Questionable sample used as query against indexed samples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Author of top-ranked document is selected as the author</a:t>
            </a:r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Identification Techniques: Kothari </a:t>
            </a:r>
            <a:r>
              <a:rPr lang="en" i="1"/>
              <a:t>et al.</a:t>
            </a:r>
            <a:r>
              <a:rPr lang="en"/>
              <a:t> (2007)</a:t>
            </a:r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Evaluated on developers of OS software projects and some undergraduate assignments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Considers two sets of metrics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- distribution of leading spaces, line length,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Occurrences of </a:t>
            </a:r>
            <a:r>
              <a:rPr lang="en" i="1"/>
              <a:t>n</a:t>
            </a:r>
            <a:r>
              <a:rPr lang="en"/>
              <a:t>-grams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Developed profiles per developer of which metrics are best to use to identify them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Shannon’s information entropy - profile defined as ratio of individual consistency to population consistency for each metric</a:t>
            </a:r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Identification Techniques: Caliskan </a:t>
            </a:r>
            <a:r>
              <a:rPr lang="en" i="1"/>
              <a:t>et al. </a:t>
            </a:r>
            <a:r>
              <a:rPr lang="en"/>
              <a:t>(2015)</a:t>
            </a:r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Evaluated on GoogleCodeJam dataset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Focused on features derived from abstract syntax trees (AST)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Features include: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Max Depth of AST Node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TFIDF of node types - weights nodes by how rare they are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AST node bigrams - two AST nodes connected to each other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Also includes Lexical and Layout Features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Study</a:t>
            </a:r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of Authorship Imitation</a:t>
            </a:r>
            <a:endParaRPr/>
          </a:p>
        </p:txBody>
      </p:sp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Def: “[Attacker] identifies a developer (the victim) and transforms the attacker’s source code to a version that mimics the victim’s coding style, while retaining the functionality of the original code.”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Alice works on open source projects and stores code on a public GitHub repository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Bob develops malware and wants to hide his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Bob uses samples of Alice’s public code and mimics her coding style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Bob’s code is found and analyzed, but Alice is implicated based on the style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72" name="Google Shape;172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Imitation</a:t>
            </a:r>
            <a:endParaRPr/>
          </a:p>
        </p:txBody>
      </p:sp>
      <p:sp>
        <p:nvSpPr>
          <p:cNvPr id="178" name="Google Shape;17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a victim and retrieve samples of the source code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Analyze code samples to identify coding style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Find set of transformations to make new code similar to samples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Measure using cosine similarity of feature vectors (layout, lexical, etc.)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Identify set of transformations that maximize similarity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Apply transformations to any code </a:t>
            </a:r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Transformations</a:t>
            </a:r>
            <a:endParaRPr/>
          </a:p>
        </p:txBody>
      </p:sp>
      <p:sp>
        <p:nvSpPr>
          <p:cNvPr id="185" name="Google Shape;18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94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Comments</a:t>
            </a:r>
            <a:r>
              <a:rPr lang="en"/>
              <a:t>: change all to line comments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Brackets: </a:t>
            </a:r>
            <a:r>
              <a:rPr lang="en"/>
              <a:t>change to Pico style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Spaces:</a:t>
            </a:r>
            <a:r>
              <a:rPr lang="en"/>
              <a:t> indent with a mix of tabs and spaces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Lines: </a:t>
            </a:r>
            <a:r>
              <a:rPr lang="en"/>
              <a:t>Delete empty lines within a function or method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Names: </a:t>
            </a:r>
            <a:r>
              <a:rPr lang="en"/>
              <a:t>Change the first letter of all identifiers to uppercase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AST Leaves: </a:t>
            </a:r>
            <a:r>
              <a:rPr lang="en"/>
              <a:t>Copy and insert all comments from imitated author</a:t>
            </a:r>
            <a:endParaRPr/>
          </a:p>
        </p:txBody>
      </p:sp>
      <p:pic>
        <p:nvPicPr>
          <p:cNvPr id="186" name="Google Shape;18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8525" y="445025"/>
            <a:ext cx="3775475" cy="457279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Authorship Imitation and Hiding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Primary Paper:</a:t>
            </a:r>
            <a:r>
              <a:rPr lang="en"/>
              <a:t> Adversarial Authorship Attribution in Open-Source Projects (Matyukhina </a:t>
            </a:r>
            <a:r>
              <a:rPr lang="en" i="1"/>
              <a:t>et al.</a:t>
            </a:r>
            <a:r>
              <a:rPr lang="en"/>
              <a:t>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Authorship Identification Studies: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Extraction of Java Program Fingerprints for Software Authorship Identification (Ding </a:t>
            </a:r>
            <a:r>
              <a:rPr lang="en" i="1"/>
              <a:t>et. al</a:t>
            </a:r>
            <a:r>
              <a:rPr lang="en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De-anonymizing Programmers via Code Stylometry (Caliskan </a:t>
            </a:r>
            <a:r>
              <a:rPr lang="en" i="1"/>
              <a:t>et al.</a:t>
            </a:r>
            <a:r>
              <a:rPr lang="en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Source Code Authorship Attribution Using n-grams (Burrows </a:t>
            </a:r>
            <a:r>
              <a:rPr lang="en" i="1"/>
              <a:t>et al.</a:t>
            </a:r>
            <a:r>
              <a:rPr lang="en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Probabilistic Approach to Source Code Authorship </a:t>
            </a:r>
            <a:br>
              <a:rPr lang="en"/>
            </a:br>
            <a:r>
              <a:rPr lang="en"/>
              <a:t>Identification (Kothari </a:t>
            </a:r>
            <a:r>
              <a:rPr lang="en" i="1"/>
              <a:t>et al</a:t>
            </a:r>
            <a:r>
              <a:rPr lang="en"/>
              <a:t>.)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Imitation Evaluation: </a:t>
            </a:r>
            <a:endParaRPr/>
          </a:p>
        </p:txBody>
      </p:sp>
      <p:sp>
        <p:nvSpPr>
          <p:cNvPr id="193" name="Google Shape;193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GoogleCodeJam: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Annual international coding competition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74 LOC per program on average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Commonly used dataset since the authorship of the source code is known.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4" name="Google Shape;194;p32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4412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Github dataset: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Extracted programs from single author repositories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303 LOC per program on average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complex code and can include third-party libraries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Imitation Evaluation: </a:t>
            </a:r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Consider each author as a potential victim and perform imitation attack from all other authors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02" name="Google Shape;202;p33"/>
          <p:cNvSpPr/>
          <p:nvPr/>
        </p:nvSpPr>
        <p:spPr>
          <a:xfrm>
            <a:off x="2224350" y="2811263"/>
            <a:ext cx="740400" cy="694200"/>
          </a:xfrm>
          <a:prstGeom prst="smileyFace">
            <a:avLst>
              <a:gd name="adj" fmla="val 4653"/>
            </a:avLst>
          </a:prstGeom>
          <a:solidFill>
            <a:srgbClr val="B6D7A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33"/>
          <p:cNvSpPr/>
          <p:nvPr/>
        </p:nvSpPr>
        <p:spPr>
          <a:xfrm>
            <a:off x="3213075" y="2811263"/>
            <a:ext cx="740400" cy="694200"/>
          </a:xfrm>
          <a:prstGeom prst="smileyFace">
            <a:avLst>
              <a:gd name="adj" fmla="val 4653"/>
            </a:avLst>
          </a:prstGeom>
          <a:solidFill>
            <a:srgbClr val="EA99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33"/>
          <p:cNvSpPr/>
          <p:nvPr/>
        </p:nvSpPr>
        <p:spPr>
          <a:xfrm>
            <a:off x="4201800" y="2811263"/>
            <a:ext cx="740400" cy="694200"/>
          </a:xfrm>
          <a:prstGeom prst="smileyFace">
            <a:avLst>
              <a:gd name="adj" fmla="val 4653"/>
            </a:avLst>
          </a:prstGeom>
          <a:solidFill>
            <a:srgbClr val="EA99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3"/>
          <p:cNvSpPr/>
          <p:nvPr/>
        </p:nvSpPr>
        <p:spPr>
          <a:xfrm>
            <a:off x="5190525" y="2811263"/>
            <a:ext cx="740400" cy="694200"/>
          </a:xfrm>
          <a:prstGeom prst="smileyFace">
            <a:avLst>
              <a:gd name="adj" fmla="val 4653"/>
            </a:avLst>
          </a:prstGeom>
          <a:solidFill>
            <a:srgbClr val="EA99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33"/>
          <p:cNvSpPr/>
          <p:nvPr/>
        </p:nvSpPr>
        <p:spPr>
          <a:xfrm>
            <a:off x="6179250" y="2811263"/>
            <a:ext cx="740400" cy="694200"/>
          </a:xfrm>
          <a:prstGeom prst="smileyFace">
            <a:avLst>
              <a:gd name="adj" fmla="val 4653"/>
            </a:avLst>
          </a:prstGeom>
          <a:solidFill>
            <a:srgbClr val="EA99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3"/>
          <p:cNvSpPr txBox="1"/>
          <p:nvPr/>
        </p:nvSpPr>
        <p:spPr>
          <a:xfrm>
            <a:off x="2333250" y="2215888"/>
            <a:ext cx="5226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A1</a:t>
            </a:r>
            <a:endParaRPr/>
          </a:p>
        </p:txBody>
      </p:sp>
      <p:sp>
        <p:nvSpPr>
          <p:cNvPr id="208" name="Google Shape;208;p33"/>
          <p:cNvSpPr txBox="1"/>
          <p:nvPr/>
        </p:nvSpPr>
        <p:spPr>
          <a:xfrm>
            <a:off x="3321975" y="2215888"/>
            <a:ext cx="5226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A2</a:t>
            </a:r>
            <a:endParaRPr/>
          </a:p>
        </p:txBody>
      </p:sp>
      <p:sp>
        <p:nvSpPr>
          <p:cNvPr id="209" name="Google Shape;209;p33"/>
          <p:cNvSpPr txBox="1"/>
          <p:nvPr/>
        </p:nvSpPr>
        <p:spPr>
          <a:xfrm>
            <a:off x="4310700" y="2215888"/>
            <a:ext cx="5226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A3</a:t>
            </a:r>
            <a:endParaRPr/>
          </a:p>
        </p:txBody>
      </p:sp>
      <p:sp>
        <p:nvSpPr>
          <p:cNvPr id="210" name="Google Shape;210;p33"/>
          <p:cNvSpPr txBox="1"/>
          <p:nvPr/>
        </p:nvSpPr>
        <p:spPr>
          <a:xfrm>
            <a:off x="5299425" y="2215888"/>
            <a:ext cx="5226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A4</a:t>
            </a:r>
            <a:endParaRPr/>
          </a:p>
        </p:txBody>
      </p:sp>
      <p:sp>
        <p:nvSpPr>
          <p:cNvPr id="211" name="Google Shape;211;p33"/>
          <p:cNvSpPr txBox="1"/>
          <p:nvPr/>
        </p:nvSpPr>
        <p:spPr>
          <a:xfrm>
            <a:off x="6288150" y="2215888"/>
            <a:ext cx="522600" cy="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A5</a:t>
            </a:r>
            <a:endParaRPr/>
          </a:p>
        </p:txBody>
      </p:sp>
      <p:sp>
        <p:nvSpPr>
          <p:cNvPr id="212" name="Google Shape;212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Imitation Evaluation: </a:t>
            </a:r>
            <a:endParaRPr/>
          </a:p>
        </p:txBody>
      </p:sp>
      <p:sp>
        <p:nvSpPr>
          <p:cNvPr id="218" name="Google Shape;218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vectors of imitated code are compiled into a testing set and classified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Accuracy considered all-or-nothing: all of an attacker’s samples must be attributed to the target to be considered successful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Reported Accuracies</a:t>
            </a:r>
            <a:endParaRPr/>
          </a:p>
        </p:txBody>
      </p:sp>
      <p:graphicFrame>
        <p:nvGraphicFramePr>
          <p:cNvPr id="219" name="Google Shape;219;p34"/>
          <p:cNvGraphicFramePr/>
          <p:nvPr/>
        </p:nvGraphicFramePr>
        <p:xfrm>
          <a:off x="311700" y="3232450"/>
          <a:ext cx="6032500" cy="1615350"/>
        </p:xfrm>
        <a:graphic>
          <a:graphicData uri="http://schemas.openxmlformats.org/drawingml/2006/table">
            <a:tbl>
              <a:tblPr>
                <a:noFill/>
                <a:tableStyleId>{C5FCAEE2-6EE8-4243-B3C3-FBD1F3FB340E}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Dataset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Ding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Caliskan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Burrows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Kothari Features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GoogleCodeJam (GCJ)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53.4%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73.48%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99.8%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GitHub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40.86%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68.1%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97.85%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0" name="Google Shape;220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Solution: Author Hiding/Obfuscation</a:t>
            </a:r>
            <a:endParaRPr/>
          </a:p>
        </p:txBody>
      </p:sp>
      <p:sp>
        <p:nvSpPr>
          <p:cNvPr id="226" name="Google Shape;226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 identifying features while preserving the readability of source code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Code obfuscation normally aims at preventing reverse engineering of code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Easy, but ineffective approach is to change code formatting styles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Across 4 different formatting styles: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Over 50% still identifiable with Ding set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Over 70% still identifiable with remaining sets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80% of the samples were already following Java Code Convention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27" name="Google Shape;22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Hiding Evaluation</a:t>
            </a:r>
            <a:endParaRPr/>
          </a:p>
        </p:txBody>
      </p:sp>
      <p:sp>
        <p:nvSpPr>
          <p:cNvPr id="233" name="Google Shape;233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HideByCosine Approach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Determine the set of transformations that minimizes cosine similarity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34" name="Google Shape;234;p36"/>
          <p:cNvGraphicFramePr/>
          <p:nvPr/>
        </p:nvGraphicFramePr>
        <p:xfrm>
          <a:off x="311700" y="2345775"/>
          <a:ext cx="8374250" cy="1401990"/>
        </p:xfrm>
        <a:graphic>
          <a:graphicData uri="http://schemas.openxmlformats.org/drawingml/2006/table">
            <a:tbl>
              <a:tblPr>
                <a:noFill/>
                <a:tableStyleId>{C5FCAEE2-6EE8-4243-B3C3-FBD1F3FB340E}</a:tableStyleId>
              </a:tblPr>
              <a:tblGrid>
                <a:gridCol w="167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Dataset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Ding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Caliskan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Burrows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Kothari Features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GoogleCodeJam (GCJ)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73.84% → 1.08%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97.31% → 39.43%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73.29%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85.56% → 1%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GitHub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67.25%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80.92% → 27.96%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69.56%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80.23% → 0%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" name="Google Shape;235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Hiding Evaluation</a:t>
            </a:r>
            <a:endParaRPr/>
          </a:p>
        </p:txBody>
      </p:sp>
      <p:sp>
        <p:nvSpPr>
          <p:cNvPr id="241" name="Google Shape;241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MaxiCode: Determine the set of transformations that prevent any author from a given set from being identified and expands the code (3x larger)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the given set of authors: pure line comments on each line, pico style brackets, indents using tab characters, empty line after each non-empty, change all names to long names, use for loops and switch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42" name="Google Shape;242;p37"/>
          <p:cNvGraphicFramePr/>
          <p:nvPr/>
        </p:nvGraphicFramePr>
        <p:xfrm>
          <a:off x="311700" y="3307575"/>
          <a:ext cx="8374250" cy="1401990"/>
        </p:xfrm>
        <a:graphic>
          <a:graphicData uri="http://schemas.openxmlformats.org/drawingml/2006/table">
            <a:tbl>
              <a:tblPr>
                <a:noFill/>
                <a:tableStyleId>{C5FCAEE2-6EE8-4243-B3C3-FBD1F3FB340E}</a:tableStyleId>
              </a:tblPr>
              <a:tblGrid>
                <a:gridCol w="167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Dataset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Ding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Caliskan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Burrows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Kothari Features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GoogleCodeJam (GCJ)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73.84% → 4.12%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97.31% → 41.04%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73.29%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85.56% → 1.97%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GitHub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67.25% → 2.37%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80.92% → 28.67%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69.56%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80.23% → 0%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3" name="Google Shape;243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Hiding Evaluation</a:t>
            </a:r>
            <a:endParaRPr/>
          </a:p>
        </p:txBody>
      </p:sp>
      <p:sp>
        <p:nvSpPr>
          <p:cNvPr id="249" name="Google Shape;249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MiniCode: Determine the set of transformations that prevent any author from a given set from being identified and shrink the code (~7x smaller)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the given set of authors: no comments, pico style brackets, remove all spaces and tab padding, delete all empty lines, multiple statements per line, change all names to short identifiers, while loops, else if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50" name="Google Shape;250;p38"/>
          <p:cNvGraphicFramePr/>
          <p:nvPr/>
        </p:nvGraphicFramePr>
        <p:xfrm>
          <a:off x="311700" y="3182125"/>
          <a:ext cx="8374250" cy="1401990"/>
        </p:xfrm>
        <a:graphic>
          <a:graphicData uri="http://schemas.openxmlformats.org/drawingml/2006/table">
            <a:tbl>
              <a:tblPr>
                <a:noFill/>
                <a:tableStyleId>{C5FCAEE2-6EE8-4243-B3C3-FBD1F3FB340E}</a:tableStyleId>
              </a:tblPr>
              <a:tblGrid>
                <a:gridCol w="167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Dataset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Ding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Caliskan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Burrows Features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Kothari Features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GoogleCodeJam (GCJ)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73.84% → 4.28%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97.31% → 43.90%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73.29%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85.56% → 1.88%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GitHub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67.25% → 2.49%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80.92% → 30.29%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69.56% → 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80.23% → 0%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1" name="Google Shape;251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39"/>
          <p:cNvPicPr preferRelativeResize="0"/>
          <p:nvPr/>
        </p:nvPicPr>
        <p:blipFill rotWithShape="1">
          <a:blip r:embed="rId3">
            <a:alphaModFix/>
          </a:blip>
          <a:srcRect l="5594" t="5018" r="2998" b="71333"/>
          <a:stretch/>
        </p:blipFill>
        <p:spPr>
          <a:xfrm>
            <a:off x="1346500" y="1915049"/>
            <a:ext cx="7797500" cy="2895823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Control-flow Flattening</a:t>
            </a:r>
            <a:endParaRPr/>
          </a:p>
        </p:txBody>
      </p:sp>
      <p:sp>
        <p:nvSpPr>
          <p:cNvPr id="258" name="Google Shape;258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Rearrange blocks to have the same set of predecessors and successors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Combined with other approaches, reduces all methods to </a:t>
            </a:r>
            <a:r>
              <a:rPr lang="en" u="sng"/>
              <a:t>0% attribution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Figure 3:</a:t>
            </a:r>
            <a:endParaRPr/>
          </a:p>
        </p:txBody>
      </p:sp>
      <p:sp>
        <p:nvSpPr>
          <p:cNvPr id="259" name="Google Shape;259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260" name="Google Shape;260;p39"/>
          <p:cNvSpPr txBox="1"/>
          <p:nvPr/>
        </p:nvSpPr>
        <p:spPr>
          <a:xfrm>
            <a:off x="0" y="4537225"/>
            <a:ext cx="91440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A. Matyukhina, N. Stakhanova, M. Dalla Preda, and C. Perley, “Adversarial Authorship Attribution in Open-Source Projects,” in </a:t>
            </a:r>
            <a:r>
              <a:rPr lang="en" sz="1000" i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Proceedings of the Ninth ACM Conference on Data and Application Security and Privacy</a:t>
            </a: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Richardson, Texas, USA, Mar. 2019, pp. 291–302, doi: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 </a:t>
            </a:r>
            <a:r>
              <a:rPr lang="en" sz="1000" u="sng">
                <a:solidFill>
                  <a:schemeClr val="accent5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10.1145/3292006.3300032</a:t>
            </a: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0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and Conclusions</a:t>
            </a:r>
            <a:endParaRPr/>
          </a:p>
        </p:txBody>
      </p:sp>
      <p:sp>
        <p:nvSpPr>
          <p:cNvPr id="266" name="Google Shape;266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272" name="Google Shape;272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 choice: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GoogleCodeJam dataset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Avoids discriminating based on functionality (Caliskan)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Artificial conditions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GitHub dataset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set avoid Caliskan’s concern?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Multiple Authors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Collaboration is the norm but not accounted for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73" name="Google Shape;273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Background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Overview of Authorship Identification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Authorship Identification Techniques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Primary Study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Authorship Imitation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Authorship Hiding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Conclusions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279" name="Google Shape;279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Source code availability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Compilation process removes many of the considered features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Readability/Understandability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often do these hiding techniques need to be applied?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should author sets be defined for MaxiCode and MiniCode?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80" name="Google Shape;280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286" name="Google Shape;286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imitation is possible with relatively low cost with current authorship attribution techniques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Authorship obfuscation transformations can prevent authorship attribution especially when combined with control-flow flattening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 study is needed for multiple authorship/teams of authors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High quality datasets are needed for further study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87" name="Google Shape;287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References/Additional Reading</a:t>
            </a:r>
            <a:endParaRPr/>
          </a:p>
        </p:txBody>
      </p:sp>
      <p:sp>
        <p:nvSpPr>
          <p:cNvPr id="293" name="Google Shape;293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[1] A. Matyukhina, N. Stakhanova, M. Dalla Preda, and C. Perley, “Adversarial Authorship Attribution in Open-Source Projects,” in </a:t>
            </a:r>
            <a:r>
              <a:rPr lang="en" sz="1100" i="1">
                <a:solidFill>
                  <a:schemeClr val="dk1"/>
                </a:solidFill>
              </a:rPr>
              <a:t>Proceedings of the Ninth ACM Conference on Data and Application Security and Privacy</a:t>
            </a:r>
            <a:r>
              <a:rPr lang="en" sz="1100">
                <a:solidFill>
                  <a:schemeClr val="dk1"/>
                </a:solidFill>
              </a:rPr>
              <a:t>, Richardson, Texas, USA, Mar. 2019, pp. 291–302, doi: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10.1145/3292006.3300032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[2] S. Burrows, A. L. Uitdenbogerd, and A. Turpin, “Comparing techniques for authorship attribution of source code,” </a:t>
            </a:r>
            <a:r>
              <a:rPr lang="en" sz="1100" i="1">
                <a:solidFill>
                  <a:schemeClr val="dk1"/>
                </a:solidFill>
              </a:rPr>
              <a:t>Software: Practice and Experience</a:t>
            </a:r>
            <a:r>
              <a:rPr lang="en" sz="1100">
                <a:solidFill>
                  <a:schemeClr val="dk1"/>
                </a:solidFill>
              </a:rPr>
              <a:t>, vol. 44, no. 1, pp. 1–32, 2014, doi: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4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10.1002/spe.2146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[3] S. Burrows and S. M. M. Tahaghoghi, “Source Code Authorship Attribution using n-grams,” p. 8.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[4] A. Caliskan-Islam </a:t>
            </a:r>
            <a:r>
              <a:rPr lang="en" sz="1100" i="1">
                <a:solidFill>
                  <a:schemeClr val="dk1"/>
                </a:solidFill>
              </a:rPr>
              <a:t>et al.</a:t>
            </a:r>
            <a:r>
              <a:rPr lang="en" sz="1100">
                <a:solidFill>
                  <a:schemeClr val="dk1"/>
                </a:solidFill>
              </a:rPr>
              <a:t>, “De-anonymizing Programmers via Code Stylometry,” presented at the 24th {USENIX} Security Symposium ({USENIX} Security 15), 2015, pp. 255–270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[5] H. Ding and M. H. Samadzadeh, “Extraction of Java program fingerprints for software authorship identification,” </a:t>
            </a:r>
            <a:r>
              <a:rPr lang="en" sz="1100" i="1">
                <a:solidFill>
                  <a:schemeClr val="dk1"/>
                </a:solidFill>
              </a:rPr>
              <a:t>Journal of Systems and Software</a:t>
            </a:r>
            <a:r>
              <a:rPr lang="en" sz="1100">
                <a:solidFill>
                  <a:schemeClr val="dk1"/>
                </a:solidFill>
              </a:rPr>
              <a:t>, vol. 72, no. 1, pp. 49–57, Jun. 2004, doi: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5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10.1016/S0164-1212(03)00049-9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[6] E. Dauber </a:t>
            </a:r>
            <a:r>
              <a:rPr lang="en" sz="1100" i="1">
                <a:solidFill>
                  <a:schemeClr val="dk1"/>
                </a:solidFill>
              </a:rPr>
              <a:t>et al.</a:t>
            </a:r>
            <a:r>
              <a:rPr lang="en" sz="1100">
                <a:solidFill>
                  <a:schemeClr val="dk1"/>
                </a:solidFill>
              </a:rPr>
              <a:t>, “Git Blame Who?: Stylistic Authorship Attribution of Small, Incomplete Source Code Fragments,” </a:t>
            </a:r>
            <a:r>
              <a:rPr lang="en" sz="1100" i="1">
                <a:solidFill>
                  <a:schemeClr val="dk1"/>
                </a:solidFill>
              </a:rPr>
              <a:t>Proceedings on Privacy Enhancing Technologies</a:t>
            </a:r>
            <a:r>
              <a:rPr lang="en" sz="1100">
                <a:solidFill>
                  <a:schemeClr val="dk1"/>
                </a:solidFill>
              </a:rPr>
              <a:t>, vol. 2019, no. 3, pp. 389–408, Jul. 2019, doi: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6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6"/>
              </a:rPr>
              <a:t>10.2478/popets-2019-0053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marR="7620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[7] J. Kothari, M. Shevertalov, E. Stehle, and S. Mancoridis, “A Probabilistic Approach to Source Code Authorship Identification,” in </a:t>
            </a:r>
            <a:r>
              <a:rPr lang="en" sz="1100" i="1">
                <a:solidFill>
                  <a:schemeClr val="dk1"/>
                </a:solidFill>
              </a:rPr>
              <a:t>Fourth International Conference on Information Technology (ITNG’07)</a:t>
            </a:r>
            <a:r>
              <a:rPr lang="en" sz="1100">
                <a:solidFill>
                  <a:schemeClr val="dk1"/>
                </a:solidFill>
              </a:rPr>
              <a:t>, Apr. 2007, pp. 243–248, doi: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7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7"/>
              </a:rPr>
              <a:t>10.1109/ITNG.2007.17</a:t>
            </a:r>
            <a:r>
              <a:rPr lang="en" sz="1100">
                <a:solidFill>
                  <a:schemeClr val="dk1"/>
                </a:solidFill>
              </a:rPr>
              <a:t>.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94" name="Google Shape;294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Identification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field is known as Stylometry: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Definition</a:t>
            </a:r>
            <a:r>
              <a:rPr lang="en"/>
              <a:t>: The statistical analysis of variations in literary style between one writer or genre and another. (Lexico - Oxford University Press)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Basic idea</a:t>
            </a:r>
            <a:r>
              <a:rPr lang="en"/>
              <a:t>: people tend to use recurring linguistic patterns when writing, and these patterns are unique to each person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Usage of verbs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Particular vocabulary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Sentence length</a:t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4106975" y="3314925"/>
            <a:ext cx="4919400" cy="1529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Example: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Today it is raining. I won’t take a walk today.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Vs.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Since it is raining today, I won't talk a walk. 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Identification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I used the same phrase to open a sentence in 3 separate papers.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More specifically, we use accuracy and f-measure as the correctness measurement.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More specifically, it shows how bug dependency . . 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Specifically,  this  study  aims  at investigating how maintainability changes as software evolves . . 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Used a similar sentence structure 4 times in a single paper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Identification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Applied to various works: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Plato’s Dialogues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Wincenty Lutoslawski coined stylometry as a term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Determined chronology of Dialogues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Federalist Papers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Published anonymously but written by multiple authors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Speeches and poetry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Verifying whether editors wrote talks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Attributing works to Shakespeare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Authorship Identification Applications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Plagiarism/Copyright Infringement Detection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Ghostwriting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Programmer Identification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Forensics Analysis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Code Maintenance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Malware Authorship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Authorship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is more structured than natural language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Rather than linguistic patterns, there are other types of identifiers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Structures and Algorithms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Compiler and System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Language Features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Comment Style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Variable Names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Metrics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2102</Words>
  <Application>Microsoft Macintosh PowerPoint</Application>
  <PresentationFormat>On-screen Show (16:9)</PresentationFormat>
  <Paragraphs>291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Proxima Nova</vt:lpstr>
      <vt:lpstr>Arial</vt:lpstr>
      <vt:lpstr>Spearmint</vt:lpstr>
      <vt:lpstr>Code Authorship Imitation and Hiding</vt:lpstr>
      <vt:lpstr>Code Authorship Imitation and Hiding  </vt:lpstr>
      <vt:lpstr>Outline</vt:lpstr>
      <vt:lpstr>Background</vt:lpstr>
      <vt:lpstr>Authorship Identification</vt:lpstr>
      <vt:lpstr>Authorship Identification</vt:lpstr>
      <vt:lpstr>Authorship Identification</vt:lpstr>
      <vt:lpstr>Code Authorship Identification Applications</vt:lpstr>
      <vt:lpstr>Code Authorship</vt:lpstr>
      <vt:lpstr>Code Feature Categories (Matyukhina et al.)</vt:lpstr>
      <vt:lpstr>Code Feature Categories (Matyukhina et al.)</vt:lpstr>
      <vt:lpstr>Identification Techniques: Ding et al. (2004)</vt:lpstr>
      <vt:lpstr>Identification Techniques: Burrows et al. (2007)</vt:lpstr>
      <vt:lpstr>Identification Techniques: Kothari et al. (2007)</vt:lpstr>
      <vt:lpstr>Identification Techniques: Caliskan et al. (2015)</vt:lpstr>
      <vt:lpstr>Primary Study</vt:lpstr>
      <vt:lpstr>Problem of Authorship Imitation</vt:lpstr>
      <vt:lpstr>Authorship Imitation</vt:lpstr>
      <vt:lpstr>Transformations</vt:lpstr>
      <vt:lpstr>Authorship Imitation Evaluation: </vt:lpstr>
      <vt:lpstr>Authorship Imitation Evaluation: </vt:lpstr>
      <vt:lpstr>Authorship Imitation Evaluation: </vt:lpstr>
      <vt:lpstr>Potential Solution: Author Hiding/Obfuscation</vt:lpstr>
      <vt:lpstr>Authorship Hiding Evaluation</vt:lpstr>
      <vt:lpstr>Authorship Hiding Evaluation</vt:lpstr>
      <vt:lpstr>Authorship Hiding Evaluation</vt:lpstr>
      <vt:lpstr>Control-flow Flattening</vt:lpstr>
      <vt:lpstr>Limitations and Conclusions</vt:lpstr>
      <vt:lpstr>Limitations</vt:lpstr>
      <vt:lpstr>Limitations</vt:lpstr>
      <vt:lpstr>Conclusions</vt:lpstr>
      <vt:lpstr>References/Additional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Authorship Imitation and Hiding</dc:title>
  <cp:lastModifiedBy>Nenad Medvidovic</cp:lastModifiedBy>
  <cp:revision>1</cp:revision>
  <dcterms:modified xsi:type="dcterms:W3CDTF">2020-04-06T06:26:24Z</dcterms:modified>
</cp:coreProperties>
</file>