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258" r:id="rId4"/>
    <p:sldId id="286" r:id="rId5"/>
    <p:sldId id="287" r:id="rId6"/>
    <p:sldId id="288" r:id="rId7"/>
    <p:sldId id="270" r:id="rId8"/>
    <p:sldId id="289" r:id="rId9"/>
    <p:sldId id="290" r:id="rId10"/>
    <p:sldId id="271" r:id="rId11"/>
    <p:sldId id="293" r:id="rId12"/>
    <p:sldId id="292" r:id="rId13"/>
    <p:sldId id="296" r:id="rId14"/>
    <p:sldId id="298" r:id="rId15"/>
    <p:sldId id="297" r:id="rId16"/>
    <p:sldId id="29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p:restoredTop sz="94694"/>
  </p:normalViewPr>
  <p:slideViewPr>
    <p:cSldViewPr snapToGrid="0" snapToObjects="1">
      <p:cViewPr varScale="1">
        <p:scale>
          <a:sx n="112" d="100"/>
          <a:sy n="112" d="100"/>
        </p:scale>
        <p:origin x="36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D9E0E8-5A4B-BE4B-894F-DCD796FAA06E}" type="datetimeFigureOut">
              <a:rPr lang="en-US" smtClean="0"/>
              <a:t>3/2/20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B43693-A762-1544-AFC8-3023AEC8935A}" type="slidenum">
              <a:rPr lang="en-US" smtClean="0"/>
              <a:t>‹#›</a:t>
            </a:fld>
            <a:endParaRPr lang="en-US"/>
          </a:p>
        </p:txBody>
      </p:sp>
    </p:spTree>
    <p:extLst>
      <p:ext uri="{BB962C8B-B14F-4D97-AF65-F5344CB8AC3E}">
        <p14:creationId xmlns:p14="http://schemas.microsoft.com/office/powerpoint/2010/main" val="3121307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AB43693-A762-1544-AFC8-3023AEC8935A}" type="slidenum">
              <a:rPr lang="en-US" smtClean="0"/>
              <a:t>10</a:t>
            </a:fld>
            <a:endParaRPr lang="en-US"/>
          </a:p>
        </p:txBody>
      </p:sp>
    </p:spTree>
    <p:extLst>
      <p:ext uri="{BB962C8B-B14F-4D97-AF65-F5344CB8AC3E}">
        <p14:creationId xmlns:p14="http://schemas.microsoft.com/office/powerpoint/2010/main" val="2154327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D8746-A710-A54F-B93E-9D31399FAE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A1B95FB-6917-0A46-9274-02A0BB11DC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E7F6C1E-9A30-CF40-9730-BE308CDD1D33}"/>
              </a:ext>
            </a:extLst>
          </p:cNvPr>
          <p:cNvSpPr>
            <a:spLocks noGrp="1"/>
          </p:cNvSpPr>
          <p:nvPr>
            <p:ph type="dt" sz="half" idx="10"/>
          </p:nvPr>
        </p:nvSpPr>
        <p:spPr/>
        <p:txBody>
          <a:bodyPr/>
          <a:lstStyle/>
          <a:p>
            <a:fld id="{83557C83-4A2A-3F48-9FFB-6D050DE38237}" type="datetimeFigureOut">
              <a:rPr lang="en-US" smtClean="0"/>
              <a:t>3/2/20</a:t>
            </a:fld>
            <a:endParaRPr lang="en-US"/>
          </a:p>
        </p:txBody>
      </p:sp>
      <p:sp>
        <p:nvSpPr>
          <p:cNvPr id="5" name="Footer Placeholder 4">
            <a:extLst>
              <a:ext uri="{FF2B5EF4-FFF2-40B4-BE49-F238E27FC236}">
                <a16:creationId xmlns:a16="http://schemas.microsoft.com/office/drawing/2014/main" id="{A67912D7-922F-DE4F-8742-0630E78313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6FEEE9-6885-334C-92BF-ECDEB7E97C92}"/>
              </a:ext>
            </a:extLst>
          </p:cNvPr>
          <p:cNvSpPr>
            <a:spLocks noGrp="1"/>
          </p:cNvSpPr>
          <p:nvPr>
            <p:ph type="sldNum" sz="quarter" idx="12"/>
          </p:nvPr>
        </p:nvSpPr>
        <p:spPr/>
        <p:txBody>
          <a:bodyPr/>
          <a:lstStyle/>
          <a:p>
            <a:fld id="{4697F782-525E-CA4F-A419-17E9E58A5115}" type="slidenum">
              <a:rPr lang="en-US" smtClean="0"/>
              <a:t>‹#›</a:t>
            </a:fld>
            <a:endParaRPr lang="en-US"/>
          </a:p>
        </p:txBody>
      </p:sp>
    </p:spTree>
    <p:extLst>
      <p:ext uri="{BB962C8B-B14F-4D97-AF65-F5344CB8AC3E}">
        <p14:creationId xmlns:p14="http://schemas.microsoft.com/office/powerpoint/2010/main" val="721258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C377-CEBF-894D-8DCB-6DDA142699F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546162-0431-5349-A063-2C833C9CEF8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F0BCF8-0530-C84B-9A5E-2DAF848C5CC0}"/>
              </a:ext>
            </a:extLst>
          </p:cNvPr>
          <p:cNvSpPr>
            <a:spLocks noGrp="1"/>
          </p:cNvSpPr>
          <p:nvPr>
            <p:ph type="dt" sz="half" idx="10"/>
          </p:nvPr>
        </p:nvSpPr>
        <p:spPr/>
        <p:txBody>
          <a:bodyPr/>
          <a:lstStyle/>
          <a:p>
            <a:fld id="{83557C83-4A2A-3F48-9FFB-6D050DE38237}" type="datetimeFigureOut">
              <a:rPr lang="en-US" smtClean="0"/>
              <a:t>3/2/20</a:t>
            </a:fld>
            <a:endParaRPr lang="en-US"/>
          </a:p>
        </p:txBody>
      </p:sp>
      <p:sp>
        <p:nvSpPr>
          <p:cNvPr id="5" name="Footer Placeholder 4">
            <a:extLst>
              <a:ext uri="{FF2B5EF4-FFF2-40B4-BE49-F238E27FC236}">
                <a16:creationId xmlns:a16="http://schemas.microsoft.com/office/drawing/2014/main" id="{271138F3-DD49-964F-AE5D-B423FC1106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BC433-0A0F-F940-B6F5-5E0E6D0DB73E}"/>
              </a:ext>
            </a:extLst>
          </p:cNvPr>
          <p:cNvSpPr>
            <a:spLocks noGrp="1"/>
          </p:cNvSpPr>
          <p:nvPr>
            <p:ph type="sldNum" sz="quarter" idx="12"/>
          </p:nvPr>
        </p:nvSpPr>
        <p:spPr/>
        <p:txBody>
          <a:bodyPr/>
          <a:lstStyle/>
          <a:p>
            <a:fld id="{4697F782-525E-CA4F-A419-17E9E58A5115}" type="slidenum">
              <a:rPr lang="en-US" smtClean="0"/>
              <a:t>‹#›</a:t>
            </a:fld>
            <a:endParaRPr lang="en-US"/>
          </a:p>
        </p:txBody>
      </p:sp>
    </p:spTree>
    <p:extLst>
      <p:ext uri="{BB962C8B-B14F-4D97-AF65-F5344CB8AC3E}">
        <p14:creationId xmlns:p14="http://schemas.microsoft.com/office/powerpoint/2010/main" val="1258457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59727A-EC28-584D-9B65-7F66A0104B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087E36-743A-7F44-80E6-FA6BB152974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A9DD2E-D142-0D4B-923A-1E910AB88A97}"/>
              </a:ext>
            </a:extLst>
          </p:cNvPr>
          <p:cNvSpPr>
            <a:spLocks noGrp="1"/>
          </p:cNvSpPr>
          <p:nvPr>
            <p:ph type="dt" sz="half" idx="10"/>
          </p:nvPr>
        </p:nvSpPr>
        <p:spPr/>
        <p:txBody>
          <a:bodyPr/>
          <a:lstStyle/>
          <a:p>
            <a:fld id="{83557C83-4A2A-3F48-9FFB-6D050DE38237}" type="datetimeFigureOut">
              <a:rPr lang="en-US" smtClean="0"/>
              <a:t>3/2/20</a:t>
            </a:fld>
            <a:endParaRPr lang="en-US"/>
          </a:p>
        </p:txBody>
      </p:sp>
      <p:sp>
        <p:nvSpPr>
          <p:cNvPr id="5" name="Footer Placeholder 4">
            <a:extLst>
              <a:ext uri="{FF2B5EF4-FFF2-40B4-BE49-F238E27FC236}">
                <a16:creationId xmlns:a16="http://schemas.microsoft.com/office/drawing/2014/main" id="{B4F4955A-BD09-1144-A1EC-F169BA3D46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FF2CA7-66BB-5F4F-B252-00215A9B6F46}"/>
              </a:ext>
            </a:extLst>
          </p:cNvPr>
          <p:cNvSpPr>
            <a:spLocks noGrp="1"/>
          </p:cNvSpPr>
          <p:nvPr>
            <p:ph type="sldNum" sz="quarter" idx="12"/>
          </p:nvPr>
        </p:nvSpPr>
        <p:spPr/>
        <p:txBody>
          <a:bodyPr/>
          <a:lstStyle/>
          <a:p>
            <a:fld id="{4697F782-525E-CA4F-A419-17E9E58A5115}" type="slidenum">
              <a:rPr lang="en-US" smtClean="0"/>
              <a:t>‹#›</a:t>
            </a:fld>
            <a:endParaRPr lang="en-US"/>
          </a:p>
        </p:txBody>
      </p:sp>
    </p:spTree>
    <p:extLst>
      <p:ext uri="{BB962C8B-B14F-4D97-AF65-F5344CB8AC3E}">
        <p14:creationId xmlns:p14="http://schemas.microsoft.com/office/powerpoint/2010/main" val="2277356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799B4-0B46-1C44-80B0-90D9EE4D71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FD85F9-66FF-E84E-AEE2-DF2B9E0923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C15782-26A3-E64E-8D40-08BE07CD8C89}"/>
              </a:ext>
            </a:extLst>
          </p:cNvPr>
          <p:cNvSpPr>
            <a:spLocks noGrp="1"/>
          </p:cNvSpPr>
          <p:nvPr>
            <p:ph type="dt" sz="half" idx="10"/>
          </p:nvPr>
        </p:nvSpPr>
        <p:spPr/>
        <p:txBody>
          <a:bodyPr/>
          <a:lstStyle/>
          <a:p>
            <a:fld id="{83557C83-4A2A-3F48-9FFB-6D050DE38237}" type="datetimeFigureOut">
              <a:rPr lang="en-US" smtClean="0"/>
              <a:t>3/2/20</a:t>
            </a:fld>
            <a:endParaRPr lang="en-US"/>
          </a:p>
        </p:txBody>
      </p:sp>
      <p:sp>
        <p:nvSpPr>
          <p:cNvPr id="5" name="Footer Placeholder 4">
            <a:extLst>
              <a:ext uri="{FF2B5EF4-FFF2-40B4-BE49-F238E27FC236}">
                <a16:creationId xmlns:a16="http://schemas.microsoft.com/office/drawing/2014/main" id="{03C989EE-8702-0A4B-8F7F-2504C22F26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A6AD7B-9213-E44F-8E25-C902CB46E50B}"/>
              </a:ext>
            </a:extLst>
          </p:cNvPr>
          <p:cNvSpPr>
            <a:spLocks noGrp="1"/>
          </p:cNvSpPr>
          <p:nvPr>
            <p:ph type="sldNum" sz="quarter" idx="12"/>
          </p:nvPr>
        </p:nvSpPr>
        <p:spPr/>
        <p:txBody>
          <a:bodyPr/>
          <a:lstStyle/>
          <a:p>
            <a:fld id="{4697F782-525E-CA4F-A419-17E9E58A5115}" type="slidenum">
              <a:rPr lang="en-US" smtClean="0"/>
              <a:t>‹#›</a:t>
            </a:fld>
            <a:endParaRPr lang="en-US"/>
          </a:p>
        </p:txBody>
      </p:sp>
    </p:spTree>
    <p:extLst>
      <p:ext uri="{BB962C8B-B14F-4D97-AF65-F5344CB8AC3E}">
        <p14:creationId xmlns:p14="http://schemas.microsoft.com/office/powerpoint/2010/main" val="2094108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19D30-35BF-254A-BA84-20D5E7CB71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6252F1-5C9F-804D-A213-A05ACB6981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3DD3D7-6429-984D-8BC4-59213F35AB6F}"/>
              </a:ext>
            </a:extLst>
          </p:cNvPr>
          <p:cNvSpPr>
            <a:spLocks noGrp="1"/>
          </p:cNvSpPr>
          <p:nvPr>
            <p:ph type="dt" sz="half" idx="10"/>
          </p:nvPr>
        </p:nvSpPr>
        <p:spPr/>
        <p:txBody>
          <a:bodyPr/>
          <a:lstStyle/>
          <a:p>
            <a:fld id="{83557C83-4A2A-3F48-9FFB-6D050DE38237}" type="datetimeFigureOut">
              <a:rPr lang="en-US" smtClean="0"/>
              <a:t>3/2/20</a:t>
            </a:fld>
            <a:endParaRPr lang="en-US"/>
          </a:p>
        </p:txBody>
      </p:sp>
      <p:sp>
        <p:nvSpPr>
          <p:cNvPr id="5" name="Footer Placeholder 4">
            <a:extLst>
              <a:ext uri="{FF2B5EF4-FFF2-40B4-BE49-F238E27FC236}">
                <a16:creationId xmlns:a16="http://schemas.microsoft.com/office/drawing/2014/main" id="{60848439-F085-774A-BDDB-8212AA6A2E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58DC7A-FAC6-E34B-B6EC-87FE6F860DD3}"/>
              </a:ext>
            </a:extLst>
          </p:cNvPr>
          <p:cNvSpPr>
            <a:spLocks noGrp="1"/>
          </p:cNvSpPr>
          <p:nvPr>
            <p:ph type="sldNum" sz="quarter" idx="12"/>
          </p:nvPr>
        </p:nvSpPr>
        <p:spPr/>
        <p:txBody>
          <a:bodyPr/>
          <a:lstStyle/>
          <a:p>
            <a:fld id="{4697F782-525E-CA4F-A419-17E9E58A5115}" type="slidenum">
              <a:rPr lang="en-US" smtClean="0"/>
              <a:t>‹#›</a:t>
            </a:fld>
            <a:endParaRPr lang="en-US"/>
          </a:p>
        </p:txBody>
      </p:sp>
    </p:spTree>
    <p:extLst>
      <p:ext uri="{BB962C8B-B14F-4D97-AF65-F5344CB8AC3E}">
        <p14:creationId xmlns:p14="http://schemas.microsoft.com/office/powerpoint/2010/main" val="566893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31DD0-AE8C-BD40-BADC-D30886440A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32C74B-5ADD-DB41-9AE1-D693B06D76F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8CFA1E-FCA0-9C4A-BD32-C7EDA119EA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25D6BD-AEA9-6048-9C37-26218FCACF79}"/>
              </a:ext>
            </a:extLst>
          </p:cNvPr>
          <p:cNvSpPr>
            <a:spLocks noGrp="1"/>
          </p:cNvSpPr>
          <p:nvPr>
            <p:ph type="dt" sz="half" idx="10"/>
          </p:nvPr>
        </p:nvSpPr>
        <p:spPr/>
        <p:txBody>
          <a:bodyPr/>
          <a:lstStyle/>
          <a:p>
            <a:fld id="{83557C83-4A2A-3F48-9FFB-6D050DE38237}" type="datetimeFigureOut">
              <a:rPr lang="en-US" smtClean="0"/>
              <a:t>3/2/20</a:t>
            </a:fld>
            <a:endParaRPr lang="en-US"/>
          </a:p>
        </p:txBody>
      </p:sp>
      <p:sp>
        <p:nvSpPr>
          <p:cNvPr id="6" name="Footer Placeholder 5">
            <a:extLst>
              <a:ext uri="{FF2B5EF4-FFF2-40B4-BE49-F238E27FC236}">
                <a16:creationId xmlns:a16="http://schemas.microsoft.com/office/drawing/2014/main" id="{67869E70-D6D9-FC4C-B56D-BE3413C16A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EF95E7-A8E4-954E-96AE-E52E8BCA1CC2}"/>
              </a:ext>
            </a:extLst>
          </p:cNvPr>
          <p:cNvSpPr>
            <a:spLocks noGrp="1"/>
          </p:cNvSpPr>
          <p:nvPr>
            <p:ph type="sldNum" sz="quarter" idx="12"/>
          </p:nvPr>
        </p:nvSpPr>
        <p:spPr/>
        <p:txBody>
          <a:bodyPr/>
          <a:lstStyle/>
          <a:p>
            <a:fld id="{4697F782-525E-CA4F-A419-17E9E58A5115}" type="slidenum">
              <a:rPr lang="en-US" smtClean="0"/>
              <a:t>‹#›</a:t>
            </a:fld>
            <a:endParaRPr lang="en-US"/>
          </a:p>
        </p:txBody>
      </p:sp>
    </p:spTree>
    <p:extLst>
      <p:ext uri="{BB962C8B-B14F-4D97-AF65-F5344CB8AC3E}">
        <p14:creationId xmlns:p14="http://schemas.microsoft.com/office/powerpoint/2010/main" val="3567924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64850-DF3A-A943-8716-E65B8B63FD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0323EE-BA49-E94E-85CB-F9F570A95A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FBE14A-011C-E643-B6B1-834EFA3EC6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2FB6E7-7D11-AB41-ACF9-1F21587FF0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A2A870E-1840-F64A-8FA0-C5A3E2158E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9CFE00-5E8E-C446-BA5C-F17305902F73}"/>
              </a:ext>
            </a:extLst>
          </p:cNvPr>
          <p:cNvSpPr>
            <a:spLocks noGrp="1"/>
          </p:cNvSpPr>
          <p:nvPr>
            <p:ph type="dt" sz="half" idx="10"/>
          </p:nvPr>
        </p:nvSpPr>
        <p:spPr/>
        <p:txBody>
          <a:bodyPr/>
          <a:lstStyle/>
          <a:p>
            <a:fld id="{83557C83-4A2A-3F48-9FFB-6D050DE38237}" type="datetimeFigureOut">
              <a:rPr lang="en-US" smtClean="0"/>
              <a:t>3/2/20</a:t>
            </a:fld>
            <a:endParaRPr lang="en-US"/>
          </a:p>
        </p:txBody>
      </p:sp>
      <p:sp>
        <p:nvSpPr>
          <p:cNvPr id="8" name="Footer Placeholder 7">
            <a:extLst>
              <a:ext uri="{FF2B5EF4-FFF2-40B4-BE49-F238E27FC236}">
                <a16:creationId xmlns:a16="http://schemas.microsoft.com/office/drawing/2014/main" id="{563E58D3-7A70-AE46-AD66-6E85FEE99F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D69F3C2-0ED8-464C-8C86-93767BEE706D}"/>
              </a:ext>
            </a:extLst>
          </p:cNvPr>
          <p:cNvSpPr>
            <a:spLocks noGrp="1"/>
          </p:cNvSpPr>
          <p:nvPr>
            <p:ph type="sldNum" sz="quarter" idx="12"/>
          </p:nvPr>
        </p:nvSpPr>
        <p:spPr/>
        <p:txBody>
          <a:bodyPr/>
          <a:lstStyle/>
          <a:p>
            <a:fld id="{4697F782-525E-CA4F-A419-17E9E58A5115}" type="slidenum">
              <a:rPr lang="en-US" smtClean="0"/>
              <a:t>‹#›</a:t>
            </a:fld>
            <a:endParaRPr lang="en-US"/>
          </a:p>
        </p:txBody>
      </p:sp>
    </p:spTree>
    <p:extLst>
      <p:ext uri="{BB962C8B-B14F-4D97-AF65-F5344CB8AC3E}">
        <p14:creationId xmlns:p14="http://schemas.microsoft.com/office/powerpoint/2010/main" val="2438697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E9055-28A1-8D41-B960-C024F0E5FC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18E1D6-55EE-AE4D-93A8-AEC24CC39B97}"/>
              </a:ext>
            </a:extLst>
          </p:cNvPr>
          <p:cNvSpPr>
            <a:spLocks noGrp="1"/>
          </p:cNvSpPr>
          <p:nvPr>
            <p:ph type="dt" sz="half" idx="10"/>
          </p:nvPr>
        </p:nvSpPr>
        <p:spPr/>
        <p:txBody>
          <a:bodyPr/>
          <a:lstStyle/>
          <a:p>
            <a:fld id="{83557C83-4A2A-3F48-9FFB-6D050DE38237}" type="datetimeFigureOut">
              <a:rPr lang="en-US" smtClean="0"/>
              <a:t>3/2/20</a:t>
            </a:fld>
            <a:endParaRPr lang="en-US"/>
          </a:p>
        </p:txBody>
      </p:sp>
      <p:sp>
        <p:nvSpPr>
          <p:cNvPr id="4" name="Footer Placeholder 3">
            <a:extLst>
              <a:ext uri="{FF2B5EF4-FFF2-40B4-BE49-F238E27FC236}">
                <a16:creationId xmlns:a16="http://schemas.microsoft.com/office/drawing/2014/main" id="{1BFE454E-9388-B942-B568-BBEB46FF3FD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080127-F130-3D4D-BFB7-510C5E8AE6C9}"/>
              </a:ext>
            </a:extLst>
          </p:cNvPr>
          <p:cNvSpPr>
            <a:spLocks noGrp="1"/>
          </p:cNvSpPr>
          <p:nvPr>
            <p:ph type="sldNum" sz="quarter" idx="12"/>
          </p:nvPr>
        </p:nvSpPr>
        <p:spPr/>
        <p:txBody>
          <a:bodyPr/>
          <a:lstStyle/>
          <a:p>
            <a:fld id="{4697F782-525E-CA4F-A419-17E9E58A5115}" type="slidenum">
              <a:rPr lang="en-US" smtClean="0"/>
              <a:t>‹#›</a:t>
            </a:fld>
            <a:endParaRPr lang="en-US"/>
          </a:p>
        </p:txBody>
      </p:sp>
    </p:spTree>
    <p:extLst>
      <p:ext uri="{BB962C8B-B14F-4D97-AF65-F5344CB8AC3E}">
        <p14:creationId xmlns:p14="http://schemas.microsoft.com/office/powerpoint/2010/main" val="1020882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3F32BD-4EB4-0246-92F4-EA6663B4ACFE}"/>
              </a:ext>
            </a:extLst>
          </p:cNvPr>
          <p:cNvSpPr>
            <a:spLocks noGrp="1"/>
          </p:cNvSpPr>
          <p:nvPr>
            <p:ph type="dt" sz="half" idx="10"/>
          </p:nvPr>
        </p:nvSpPr>
        <p:spPr/>
        <p:txBody>
          <a:bodyPr/>
          <a:lstStyle/>
          <a:p>
            <a:fld id="{83557C83-4A2A-3F48-9FFB-6D050DE38237}" type="datetimeFigureOut">
              <a:rPr lang="en-US" smtClean="0"/>
              <a:t>3/2/20</a:t>
            </a:fld>
            <a:endParaRPr lang="en-US"/>
          </a:p>
        </p:txBody>
      </p:sp>
      <p:sp>
        <p:nvSpPr>
          <p:cNvPr id="3" name="Footer Placeholder 2">
            <a:extLst>
              <a:ext uri="{FF2B5EF4-FFF2-40B4-BE49-F238E27FC236}">
                <a16:creationId xmlns:a16="http://schemas.microsoft.com/office/drawing/2014/main" id="{5720716A-DC20-3049-94DB-27DB76FCE59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CB31698-9598-4543-9D74-52E27F9B71C8}"/>
              </a:ext>
            </a:extLst>
          </p:cNvPr>
          <p:cNvSpPr>
            <a:spLocks noGrp="1"/>
          </p:cNvSpPr>
          <p:nvPr>
            <p:ph type="sldNum" sz="quarter" idx="12"/>
          </p:nvPr>
        </p:nvSpPr>
        <p:spPr/>
        <p:txBody>
          <a:bodyPr/>
          <a:lstStyle/>
          <a:p>
            <a:fld id="{4697F782-525E-CA4F-A419-17E9E58A5115}" type="slidenum">
              <a:rPr lang="en-US" smtClean="0"/>
              <a:t>‹#›</a:t>
            </a:fld>
            <a:endParaRPr lang="en-US"/>
          </a:p>
        </p:txBody>
      </p:sp>
    </p:spTree>
    <p:extLst>
      <p:ext uri="{BB962C8B-B14F-4D97-AF65-F5344CB8AC3E}">
        <p14:creationId xmlns:p14="http://schemas.microsoft.com/office/powerpoint/2010/main" val="1170604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D6C43-EAC9-3B4F-9361-2F23D91127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C5532F-E965-A847-BA0D-B42BF80B63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30855EF-9AE0-8B42-91AD-CDFA425FFB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74FACB-C895-9D41-876D-A517E7F764D1}"/>
              </a:ext>
            </a:extLst>
          </p:cNvPr>
          <p:cNvSpPr>
            <a:spLocks noGrp="1"/>
          </p:cNvSpPr>
          <p:nvPr>
            <p:ph type="dt" sz="half" idx="10"/>
          </p:nvPr>
        </p:nvSpPr>
        <p:spPr/>
        <p:txBody>
          <a:bodyPr/>
          <a:lstStyle/>
          <a:p>
            <a:fld id="{83557C83-4A2A-3F48-9FFB-6D050DE38237}" type="datetimeFigureOut">
              <a:rPr lang="en-US" smtClean="0"/>
              <a:t>3/2/20</a:t>
            </a:fld>
            <a:endParaRPr lang="en-US"/>
          </a:p>
        </p:txBody>
      </p:sp>
      <p:sp>
        <p:nvSpPr>
          <p:cNvPr id="6" name="Footer Placeholder 5">
            <a:extLst>
              <a:ext uri="{FF2B5EF4-FFF2-40B4-BE49-F238E27FC236}">
                <a16:creationId xmlns:a16="http://schemas.microsoft.com/office/drawing/2014/main" id="{FC1F8BD4-9499-184A-9C4A-37CAD28420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E0361F-6B1B-3546-AC1F-43856F25FA06}"/>
              </a:ext>
            </a:extLst>
          </p:cNvPr>
          <p:cNvSpPr>
            <a:spLocks noGrp="1"/>
          </p:cNvSpPr>
          <p:nvPr>
            <p:ph type="sldNum" sz="quarter" idx="12"/>
          </p:nvPr>
        </p:nvSpPr>
        <p:spPr/>
        <p:txBody>
          <a:bodyPr/>
          <a:lstStyle/>
          <a:p>
            <a:fld id="{4697F782-525E-CA4F-A419-17E9E58A5115}" type="slidenum">
              <a:rPr lang="en-US" smtClean="0"/>
              <a:t>‹#›</a:t>
            </a:fld>
            <a:endParaRPr lang="en-US"/>
          </a:p>
        </p:txBody>
      </p:sp>
    </p:spTree>
    <p:extLst>
      <p:ext uri="{BB962C8B-B14F-4D97-AF65-F5344CB8AC3E}">
        <p14:creationId xmlns:p14="http://schemas.microsoft.com/office/powerpoint/2010/main" val="2442487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91209-025C-1243-9CD2-4AFE79D914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FCEC35-DC11-8346-8870-9239121732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9B5FC91-0BE8-AF4F-8FD9-06AE644153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AA62A7-7F17-2644-9914-05A152150325}"/>
              </a:ext>
            </a:extLst>
          </p:cNvPr>
          <p:cNvSpPr>
            <a:spLocks noGrp="1"/>
          </p:cNvSpPr>
          <p:nvPr>
            <p:ph type="dt" sz="half" idx="10"/>
          </p:nvPr>
        </p:nvSpPr>
        <p:spPr/>
        <p:txBody>
          <a:bodyPr/>
          <a:lstStyle/>
          <a:p>
            <a:fld id="{83557C83-4A2A-3F48-9FFB-6D050DE38237}" type="datetimeFigureOut">
              <a:rPr lang="en-US" smtClean="0"/>
              <a:t>3/2/20</a:t>
            </a:fld>
            <a:endParaRPr lang="en-US"/>
          </a:p>
        </p:txBody>
      </p:sp>
      <p:sp>
        <p:nvSpPr>
          <p:cNvPr id="6" name="Footer Placeholder 5">
            <a:extLst>
              <a:ext uri="{FF2B5EF4-FFF2-40B4-BE49-F238E27FC236}">
                <a16:creationId xmlns:a16="http://schemas.microsoft.com/office/drawing/2014/main" id="{2A1DD78F-E519-1C49-8BE7-619BCF8CB9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CAB518-5CEE-BD41-9735-B839E2EFD217}"/>
              </a:ext>
            </a:extLst>
          </p:cNvPr>
          <p:cNvSpPr>
            <a:spLocks noGrp="1"/>
          </p:cNvSpPr>
          <p:nvPr>
            <p:ph type="sldNum" sz="quarter" idx="12"/>
          </p:nvPr>
        </p:nvSpPr>
        <p:spPr/>
        <p:txBody>
          <a:bodyPr/>
          <a:lstStyle/>
          <a:p>
            <a:fld id="{4697F782-525E-CA4F-A419-17E9E58A5115}" type="slidenum">
              <a:rPr lang="en-US" smtClean="0"/>
              <a:t>‹#›</a:t>
            </a:fld>
            <a:endParaRPr lang="en-US"/>
          </a:p>
        </p:txBody>
      </p:sp>
    </p:spTree>
    <p:extLst>
      <p:ext uri="{BB962C8B-B14F-4D97-AF65-F5344CB8AC3E}">
        <p14:creationId xmlns:p14="http://schemas.microsoft.com/office/powerpoint/2010/main" val="1095851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6F4892-C782-3B45-A679-13D8B265BF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F441C2-A6F8-6C4D-8504-74188F62AB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D0F9C1-6285-7443-8C89-02C02C0B04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557C83-4A2A-3F48-9FFB-6D050DE38237}" type="datetimeFigureOut">
              <a:rPr lang="en-US" smtClean="0"/>
              <a:t>3/2/20</a:t>
            </a:fld>
            <a:endParaRPr lang="en-US"/>
          </a:p>
        </p:txBody>
      </p:sp>
      <p:sp>
        <p:nvSpPr>
          <p:cNvPr id="5" name="Footer Placeholder 4">
            <a:extLst>
              <a:ext uri="{FF2B5EF4-FFF2-40B4-BE49-F238E27FC236}">
                <a16:creationId xmlns:a16="http://schemas.microsoft.com/office/drawing/2014/main" id="{3D863D5D-CA42-4743-AFBA-B714F1F372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DC0AC8-71B6-804A-9976-520801EE47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97F782-525E-CA4F-A419-17E9E58A5115}" type="slidenum">
              <a:rPr lang="en-US" smtClean="0"/>
              <a:t>‹#›</a:t>
            </a:fld>
            <a:endParaRPr lang="en-US"/>
          </a:p>
        </p:txBody>
      </p:sp>
    </p:spTree>
    <p:extLst>
      <p:ext uri="{BB962C8B-B14F-4D97-AF65-F5344CB8AC3E}">
        <p14:creationId xmlns:p14="http://schemas.microsoft.com/office/powerpoint/2010/main" val="430698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C08D-BDFA-0D43-879C-9E85408943EA}"/>
              </a:ext>
            </a:extLst>
          </p:cNvPr>
          <p:cNvSpPr>
            <a:spLocks noGrp="1"/>
          </p:cNvSpPr>
          <p:nvPr>
            <p:ph type="ctrTitle"/>
          </p:nvPr>
        </p:nvSpPr>
        <p:spPr/>
        <p:txBody>
          <a:bodyPr/>
          <a:lstStyle/>
          <a:p>
            <a:r>
              <a:rPr lang="en-US" dirty="0"/>
              <a:t>CSci699 </a:t>
            </a:r>
            <a:br>
              <a:rPr lang="en-US" dirty="0"/>
            </a:br>
            <a:r>
              <a:rPr lang="en-US" i="1" dirty="0"/>
              <a:t>Software Forensics</a:t>
            </a:r>
          </a:p>
        </p:txBody>
      </p:sp>
      <p:sp>
        <p:nvSpPr>
          <p:cNvPr id="3" name="Subtitle 2">
            <a:extLst>
              <a:ext uri="{FF2B5EF4-FFF2-40B4-BE49-F238E27FC236}">
                <a16:creationId xmlns:a16="http://schemas.microsoft.com/office/drawing/2014/main" id="{D9656BA5-F5CA-D14B-9AF2-710B5E0F22E5}"/>
              </a:ext>
            </a:extLst>
          </p:cNvPr>
          <p:cNvSpPr>
            <a:spLocks noGrp="1"/>
          </p:cNvSpPr>
          <p:nvPr>
            <p:ph type="subTitle" idx="1"/>
          </p:nvPr>
        </p:nvSpPr>
        <p:spPr/>
        <p:txBody>
          <a:bodyPr>
            <a:normAutofit fontScale="92500" lnSpcReduction="10000"/>
          </a:bodyPr>
          <a:lstStyle/>
          <a:p>
            <a:endParaRPr lang="en-US" dirty="0"/>
          </a:p>
          <a:p>
            <a:r>
              <a:rPr lang="en-US" sz="3000" dirty="0"/>
              <a:t>Software Copyright, Trade Secrets, and Patents Revisited</a:t>
            </a:r>
          </a:p>
          <a:p>
            <a:endParaRPr lang="en-US" dirty="0"/>
          </a:p>
          <a:p>
            <a:r>
              <a:rPr lang="en-US"/>
              <a:t>March </a:t>
            </a:r>
            <a:r>
              <a:rPr lang="en-US" dirty="0"/>
              <a:t>4, 2020</a:t>
            </a:r>
          </a:p>
        </p:txBody>
      </p:sp>
    </p:spTree>
    <p:extLst>
      <p:ext uri="{BB962C8B-B14F-4D97-AF65-F5344CB8AC3E}">
        <p14:creationId xmlns:p14="http://schemas.microsoft.com/office/powerpoint/2010/main" val="581915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2B92B-9197-BE42-A39D-2BFA9FAE5950}"/>
              </a:ext>
            </a:extLst>
          </p:cNvPr>
          <p:cNvSpPr>
            <a:spLocks noGrp="1"/>
          </p:cNvSpPr>
          <p:nvPr>
            <p:ph type="title"/>
          </p:nvPr>
        </p:nvSpPr>
        <p:spPr>
          <a:xfrm>
            <a:off x="332173" y="0"/>
            <a:ext cx="10515600" cy="1055914"/>
          </a:xfrm>
        </p:spPr>
        <p:txBody>
          <a:bodyPr/>
          <a:lstStyle/>
          <a:p>
            <a:r>
              <a:rPr lang="en-US" dirty="0"/>
              <a:t>Software Patents</a:t>
            </a:r>
          </a:p>
        </p:txBody>
      </p:sp>
      <p:sp>
        <p:nvSpPr>
          <p:cNvPr id="3" name="Content Placeholder 2">
            <a:extLst>
              <a:ext uri="{FF2B5EF4-FFF2-40B4-BE49-F238E27FC236}">
                <a16:creationId xmlns:a16="http://schemas.microsoft.com/office/drawing/2014/main" id="{5E6256CA-C4B9-9344-BF4B-B8BE3BA59AB0}"/>
              </a:ext>
            </a:extLst>
          </p:cNvPr>
          <p:cNvSpPr>
            <a:spLocks noGrp="1"/>
          </p:cNvSpPr>
          <p:nvPr>
            <p:ph idx="1"/>
          </p:nvPr>
        </p:nvSpPr>
        <p:spPr>
          <a:xfrm>
            <a:off x="332173" y="1104423"/>
            <a:ext cx="6641584" cy="5442857"/>
          </a:xfrm>
        </p:spPr>
        <p:txBody>
          <a:bodyPr>
            <a:normAutofit/>
          </a:bodyPr>
          <a:lstStyle/>
          <a:p>
            <a:r>
              <a:rPr lang="en-US" dirty="0"/>
              <a:t>A patent for an invention is the grant of a property right to the inventor</a:t>
            </a:r>
          </a:p>
          <a:p>
            <a:r>
              <a:rPr lang="en-US" dirty="0"/>
              <a:t>The right granted by a patent excludes others from </a:t>
            </a:r>
          </a:p>
          <a:p>
            <a:pPr marL="914400" lvl="1" indent="-457200">
              <a:buFont typeface="+mj-lt"/>
              <a:buAutoNum type="arabicPeriod"/>
            </a:pPr>
            <a:r>
              <a:rPr lang="en-US" dirty="0"/>
              <a:t>making, using, offering for sale, or selling the invention in the US </a:t>
            </a:r>
          </a:p>
          <a:p>
            <a:pPr marL="914400" lvl="1" indent="-457200">
              <a:buFont typeface="+mj-lt"/>
              <a:buAutoNum type="arabicPeriod"/>
            </a:pPr>
            <a:r>
              <a:rPr lang="en-US" dirty="0"/>
              <a:t>importing the invention into the US</a:t>
            </a:r>
          </a:p>
          <a:p>
            <a:r>
              <a:rPr lang="en-US" dirty="0"/>
              <a:t>In the US, patents are issued by the USPTO</a:t>
            </a:r>
          </a:p>
          <a:p>
            <a:r>
              <a:rPr lang="en-US" dirty="0"/>
              <a:t>Generally valid for 20 years from the date of filing</a:t>
            </a:r>
          </a:p>
          <a:p>
            <a:pPr lvl="1"/>
            <a:r>
              <a:rPr lang="en-US" dirty="0"/>
              <a:t>a.k.a. patent’s “priority date”</a:t>
            </a:r>
          </a:p>
        </p:txBody>
      </p:sp>
      <p:pic>
        <p:nvPicPr>
          <p:cNvPr id="5" name="Picture 4" descr="A close up of text on a white background&#10;&#10;Description automatically generated">
            <a:extLst>
              <a:ext uri="{FF2B5EF4-FFF2-40B4-BE49-F238E27FC236}">
                <a16:creationId xmlns:a16="http://schemas.microsoft.com/office/drawing/2014/main" id="{F4AEDF09-65F4-0443-82A9-F52362039466}"/>
              </a:ext>
            </a:extLst>
          </p:cNvPr>
          <p:cNvPicPr>
            <a:picLocks noChangeAspect="1"/>
          </p:cNvPicPr>
          <p:nvPr/>
        </p:nvPicPr>
        <p:blipFill>
          <a:blip r:embed="rId3"/>
          <a:stretch>
            <a:fillRect/>
          </a:stretch>
        </p:blipFill>
        <p:spPr>
          <a:xfrm>
            <a:off x="7075502" y="-30065"/>
            <a:ext cx="5582220" cy="7179315"/>
          </a:xfrm>
          <a:prstGeom prst="rect">
            <a:avLst/>
          </a:prstGeom>
        </p:spPr>
      </p:pic>
      <p:sp>
        <p:nvSpPr>
          <p:cNvPr id="6" name="Rectangle 5">
            <a:extLst>
              <a:ext uri="{FF2B5EF4-FFF2-40B4-BE49-F238E27FC236}">
                <a16:creationId xmlns:a16="http://schemas.microsoft.com/office/drawing/2014/main" id="{15368712-95E2-1A49-8742-CED92D228D0C}"/>
              </a:ext>
            </a:extLst>
          </p:cNvPr>
          <p:cNvSpPr/>
          <p:nvPr/>
        </p:nvSpPr>
        <p:spPr>
          <a:xfrm>
            <a:off x="7492753" y="53266"/>
            <a:ext cx="4566082" cy="6711518"/>
          </a:xfrm>
          <a:prstGeom prst="rect">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003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9007B-7CEA-844D-878A-8228EDB828B3}"/>
              </a:ext>
            </a:extLst>
          </p:cNvPr>
          <p:cNvSpPr>
            <a:spLocks noGrp="1"/>
          </p:cNvSpPr>
          <p:nvPr>
            <p:ph type="title"/>
          </p:nvPr>
        </p:nvSpPr>
        <p:spPr/>
        <p:txBody>
          <a:bodyPr/>
          <a:lstStyle/>
          <a:p>
            <a:r>
              <a:rPr lang="en-US" dirty="0"/>
              <a:t>What Makes Something Patentable</a:t>
            </a:r>
          </a:p>
        </p:txBody>
      </p:sp>
      <p:sp>
        <p:nvSpPr>
          <p:cNvPr id="3" name="Content Placeholder 2">
            <a:extLst>
              <a:ext uri="{FF2B5EF4-FFF2-40B4-BE49-F238E27FC236}">
                <a16:creationId xmlns:a16="http://schemas.microsoft.com/office/drawing/2014/main" id="{D059E281-F5BF-634C-A354-1BE6BA785020}"/>
              </a:ext>
            </a:extLst>
          </p:cNvPr>
          <p:cNvSpPr>
            <a:spLocks noGrp="1"/>
          </p:cNvSpPr>
          <p:nvPr>
            <p:ph idx="1"/>
          </p:nvPr>
        </p:nvSpPr>
        <p:spPr/>
        <p:txBody>
          <a:bodyPr/>
          <a:lstStyle/>
          <a:p>
            <a:r>
              <a:rPr lang="en-US" dirty="0"/>
              <a:t>Novelty</a:t>
            </a:r>
          </a:p>
          <a:p>
            <a:pPr lvl="1"/>
            <a:r>
              <a:rPr lang="en-US" dirty="0"/>
              <a:t>With respect to what is known “in the art”</a:t>
            </a:r>
          </a:p>
          <a:p>
            <a:pPr lvl="1"/>
            <a:r>
              <a:rPr lang="en-US" dirty="0"/>
              <a:t>Comparison is not only to other patents</a:t>
            </a:r>
          </a:p>
          <a:p>
            <a:r>
              <a:rPr lang="en-US" dirty="0"/>
              <a:t>Utility</a:t>
            </a:r>
          </a:p>
          <a:p>
            <a:pPr lvl="1"/>
            <a:r>
              <a:rPr lang="en-US" dirty="0"/>
              <a:t>The threshold is typically low</a:t>
            </a:r>
          </a:p>
          <a:p>
            <a:r>
              <a:rPr lang="en-US" dirty="0" err="1"/>
              <a:t>Nonobviousness</a:t>
            </a:r>
            <a:endParaRPr lang="en-US" dirty="0"/>
          </a:p>
          <a:p>
            <a:pPr lvl="1"/>
            <a:r>
              <a:rPr lang="en-US" dirty="0"/>
              <a:t>To a POSITA (“person of ordinary skill in the art”)</a:t>
            </a:r>
          </a:p>
          <a:p>
            <a:pPr lvl="1"/>
            <a:r>
              <a:rPr lang="en-US" dirty="0"/>
              <a:t>For us, it may be a software engineer with several years of experience</a:t>
            </a:r>
          </a:p>
          <a:p>
            <a:pPr>
              <a:buFont typeface="Wingdings" pitchFamily="2" charset="2"/>
              <a:buChar char="Ø"/>
            </a:pPr>
            <a:r>
              <a:rPr lang="en-US" dirty="0"/>
              <a:t>One cannot patent an abstract idea</a:t>
            </a:r>
          </a:p>
        </p:txBody>
      </p:sp>
    </p:spTree>
    <p:extLst>
      <p:ext uri="{BB962C8B-B14F-4D97-AF65-F5344CB8AC3E}">
        <p14:creationId xmlns:p14="http://schemas.microsoft.com/office/powerpoint/2010/main" val="344482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C7234-8344-414D-8937-9FED7DE6991A}"/>
              </a:ext>
            </a:extLst>
          </p:cNvPr>
          <p:cNvSpPr>
            <a:spLocks noGrp="1"/>
          </p:cNvSpPr>
          <p:nvPr>
            <p:ph type="title"/>
          </p:nvPr>
        </p:nvSpPr>
        <p:spPr/>
        <p:txBody>
          <a:bodyPr/>
          <a:lstStyle/>
          <a:p>
            <a:r>
              <a:rPr lang="en-US" dirty="0"/>
              <a:t>Three Types of Patents</a:t>
            </a:r>
          </a:p>
        </p:txBody>
      </p:sp>
      <p:sp>
        <p:nvSpPr>
          <p:cNvPr id="3" name="Content Placeholder 2">
            <a:extLst>
              <a:ext uri="{FF2B5EF4-FFF2-40B4-BE49-F238E27FC236}">
                <a16:creationId xmlns:a16="http://schemas.microsoft.com/office/drawing/2014/main" id="{B1155B3D-5B43-A34F-83E3-706E6D843710}"/>
              </a:ext>
            </a:extLst>
          </p:cNvPr>
          <p:cNvSpPr>
            <a:spLocks noGrp="1"/>
          </p:cNvSpPr>
          <p:nvPr>
            <p:ph idx="1"/>
          </p:nvPr>
        </p:nvSpPr>
        <p:spPr/>
        <p:txBody>
          <a:bodyPr/>
          <a:lstStyle/>
          <a:p>
            <a:r>
              <a:rPr lang="en-US" dirty="0"/>
              <a:t>Utility patents </a:t>
            </a:r>
          </a:p>
          <a:p>
            <a:pPr lvl="1"/>
            <a:r>
              <a:rPr lang="en-US" dirty="0"/>
              <a:t>granted to anyone who invents or discovers any new and useful process, machine, article of manufacture, or composition of matter</a:t>
            </a:r>
          </a:p>
          <a:p>
            <a:pPr lvl="1"/>
            <a:r>
              <a:rPr lang="en-US" dirty="0"/>
              <a:t>any new and useful improvement thereof </a:t>
            </a:r>
          </a:p>
          <a:p>
            <a:r>
              <a:rPr lang="en-US" dirty="0"/>
              <a:t>Design patents </a:t>
            </a:r>
          </a:p>
          <a:p>
            <a:pPr lvl="1"/>
            <a:r>
              <a:rPr lang="en-US" dirty="0"/>
              <a:t>granted to anyone who invents a new, original, and ornamental design for an article of manufacture</a:t>
            </a:r>
          </a:p>
          <a:p>
            <a:r>
              <a:rPr lang="en-US" dirty="0">
                <a:solidFill>
                  <a:schemeClr val="bg1">
                    <a:lumMod val="75000"/>
                  </a:schemeClr>
                </a:solidFill>
              </a:rPr>
              <a:t>Plant patents </a:t>
            </a:r>
          </a:p>
          <a:p>
            <a:pPr lvl="1"/>
            <a:r>
              <a:rPr lang="en-US" dirty="0">
                <a:solidFill>
                  <a:schemeClr val="bg1">
                    <a:lumMod val="75000"/>
                  </a:schemeClr>
                </a:solidFill>
              </a:rPr>
              <a:t>granted to anyone who invents or discovers and asexually reproduces any distinct and new variety of plant</a:t>
            </a:r>
          </a:p>
        </p:txBody>
      </p:sp>
    </p:spTree>
    <p:extLst>
      <p:ext uri="{BB962C8B-B14F-4D97-AF65-F5344CB8AC3E}">
        <p14:creationId xmlns:p14="http://schemas.microsoft.com/office/powerpoint/2010/main" val="3753418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89F48-FE29-DC4C-88D2-35113E12AA0D}"/>
              </a:ext>
            </a:extLst>
          </p:cNvPr>
          <p:cNvSpPr>
            <a:spLocks noGrp="1"/>
          </p:cNvSpPr>
          <p:nvPr>
            <p:ph type="title"/>
          </p:nvPr>
        </p:nvSpPr>
        <p:spPr/>
        <p:txBody>
          <a:bodyPr/>
          <a:lstStyle/>
          <a:p>
            <a:r>
              <a:rPr lang="en-US" dirty="0"/>
              <a:t>Types of Patent Infringement</a:t>
            </a:r>
          </a:p>
        </p:txBody>
      </p:sp>
      <p:sp>
        <p:nvSpPr>
          <p:cNvPr id="3" name="Content Placeholder 2">
            <a:extLst>
              <a:ext uri="{FF2B5EF4-FFF2-40B4-BE49-F238E27FC236}">
                <a16:creationId xmlns:a16="http://schemas.microsoft.com/office/drawing/2014/main" id="{53E2960B-4283-3A48-AD17-34802B5F55EC}"/>
              </a:ext>
            </a:extLst>
          </p:cNvPr>
          <p:cNvSpPr>
            <a:spLocks noGrp="1"/>
          </p:cNvSpPr>
          <p:nvPr>
            <p:ph idx="1"/>
          </p:nvPr>
        </p:nvSpPr>
        <p:spPr/>
        <p:txBody>
          <a:bodyPr/>
          <a:lstStyle/>
          <a:p>
            <a:r>
              <a:rPr lang="en-US" dirty="0"/>
              <a:t>Direct</a:t>
            </a:r>
          </a:p>
          <a:p>
            <a:pPr lvl="1"/>
            <a:r>
              <a:rPr lang="en-US" dirty="0"/>
              <a:t>Your software does what my patent claims</a:t>
            </a:r>
          </a:p>
          <a:p>
            <a:r>
              <a:rPr lang="en-US" dirty="0"/>
              <a:t>Contributory</a:t>
            </a:r>
          </a:p>
          <a:p>
            <a:pPr lvl="1"/>
            <a:r>
              <a:rPr lang="en-US" dirty="0"/>
              <a:t>Your software is used by a third party, which in turn does what my patent claims</a:t>
            </a:r>
          </a:p>
          <a:p>
            <a:r>
              <a:rPr lang="en-US" dirty="0"/>
              <a:t>Induced</a:t>
            </a:r>
          </a:p>
          <a:p>
            <a:pPr lvl="1"/>
            <a:r>
              <a:rPr lang="en-US" dirty="0"/>
              <a:t>Someone can use your software only in a way that will infringe my patent</a:t>
            </a:r>
          </a:p>
          <a:p>
            <a:r>
              <a:rPr lang="en-US" dirty="0"/>
              <a:t> Divided</a:t>
            </a:r>
          </a:p>
          <a:p>
            <a:pPr lvl="1"/>
            <a:r>
              <a:rPr lang="en-US" dirty="0"/>
              <a:t>Two of you conspire to do what my patent claims</a:t>
            </a:r>
          </a:p>
        </p:txBody>
      </p:sp>
    </p:spTree>
    <p:extLst>
      <p:ext uri="{BB962C8B-B14F-4D97-AF65-F5344CB8AC3E}">
        <p14:creationId xmlns:p14="http://schemas.microsoft.com/office/powerpoint/2010/main" val="559430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4FB1C-2B89-4242-9670-56C1A59F406E}"/>
              </a:ext>
            </a:extLst>
          </p:cNvPr>
          <p:cNvSpPr>
            <a:spLocks noGrp="1"/>
          </p:cNvSpPr>
          <p:nvPr>
            <p:ph type="title"/>
          </p:nvPr>
        </p:nvSpPr>
        <p:spPr>
          <a:xfrm>
            <a:off x="838200" y="1"/>
            <a:ext cx="10515600" cy="958788"/>
          </a:xfrm>
        </p:spPr>
        <p:txBody>
          <a:bodyPr/>
          <a:lstStyle/>
          <a:p>
            <a:r>
              <a:rPr lang="en-US" dirty="0"/>
              <a:t>Elements of a Patent Infringement Case</a:t>
            </a:r>
            <a:endParaRPr lang="en-US" b="1" baseline="30000" dirty="0">
              <a:solidFill>
                <a:srgbClr val="C00000"/>
              </a:solidFill>
            </a:endParaRPr>
          </a:p>
        </p:txBody>
      </p:sp>
      <p:sp>
        <p:nvSpPr>
          <p:cNvPr id="3" name="Content Placeholder 2">
            <a:extLst>
              <a:ext uri="{FF2B5EF4-FFF2-40B4-BE49-F238E27FC236}">
                <a16:creationId xmlns:a16="http://schemas.microsoft.com/office/drawing/2014/main" id="{1B5D901B-CF71-4C4C-A064-B8F296893501}"/>
              </a:ext>
            </a:extLst>
          </p:cNvPr>
          <p:cNvSpPr>
            <a:spLocks noGrp="1"/>
          </p:cNvSpPr>
          <p:nvPr>
            <p:ph idx="1"/>
          </p:nvPr>
        </p:nvSpPr>
        <p:spPr>
          <a:xfrm>
            <a:off x="1006135" y="967665"/>
            <a:ext cx="9993298" cy="5521912"/>
          </a:xfrm>
        </p:spPr>
        <p:txBody>
          <a:bodyPr>
            <a:normAutofit/>
          </a:bodyPr>
          <a:lstStyle/>
          <a:p>
            <a:r>
              <a:rPr lang="en-US" dirty="0"/>
              <a:t>Most cases have three principal elements</a:t>
            </a:r>
          </a:p>
          <a:p>
            <a:pPr marL="514350" indent="-514350">
              <a:buFont typeface="+mj-lt"/>
              <a:buAutoNum type="arabicPeriod"/>
            </a:pPr>
            <a:r>
              <a:rPr lang="en-US" dirty="0"/>
              <a:t>Infringement</a:t>
            </a:r>
          </a:p>
          <a:p>
            <a:pPr lvl="1"/>
            <a:r>
              <a:rPr lang="en-US" dirty="0"/>
              <a:t>Did one party practice what the other party has patented?</a:t>
            </a:r>
          </a:p>
          <a:p>
            <a:pPr marL="514350" indent="-514350">
              <a:buFont typeface="+mj-lt"/>
              <a:buAutoNum type="arabicPeriod"/>
            </a:pPr>
            <a:r>
              <a:rPr lang="en-US" dirty="0"/>
              <a:t>Validity</a:t>
            </a:r>
          </a:p>
          <a:p>
            <a:pPr lvl="1"/>
            <a:r>
              <a:rPr lang="en-US" dirty="0"/>
              <a:t>Should the patent have been issued in the first place?</a:t>
            </a:r>
          </a:p>
          <a:p>
            <a:pPr lvl="1"/>
            <a:r>
              <a:rPr lang="en-US" dirty="0"/>
              <a:t>But didn’t the USPTO examiner already go through this?</a:t>
            </a:r>
          </a:p>
          <a:p>
            <a:pPr marL="514350" indent="-514350">
              <a:buFont typeface="+mj-lt"/>
              <a:buAutoNum type="arabicPeriod"/>
            </a:pPr>
            <a:r>
              <a:rPr lang="en-US" dirty="0"/>
              <a:t>Damages</a:t>
            </a:r>
          </a:p>
          <a:p>
            <a:pPr lvl="1"/>
            <a:r>
              <a:rPr lang="en-US" dirty="0"/>
              <a:t>How much should the infringing party pay for a license?</a:t>
            </a:r>
          </a:p>
          <a:p>
            <a:pPr lvl="1"/>
            <a:r>
              <a:rPr lang="en-US" dirty="0"/>
              <a:t>Is the infringement accidental or </a:t>
            </a:r>
            <a:r>
              <a:rPr lang="en-US" dirty="0" err="1"/>
              <a:t>willfull</a:t>
            </a:r>
            <a:r>
              <a:rPr lang="en-US" dirty="0"/>
              <a:t>?</a:t>
            </a:r>
          </a:p>
          <a:p>
            <a:endParaRPr lang="en-US" dirty="0"/>
          </a:p>
        </p:txBody>
      </p:sp>
    </p:spTree>
    <p:extLst>
      <p:ext uri="{BB962C8B-B14F-4D97-AF65-F5344CB8AC3E}">
        <p14:creationId xmlns:p14="http://schemas.microsoft.com/office/powerpoint/2010/main" val="3347506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4FB1C-2B89-4242-9670-56C1A59F406E}"/>
              </a:ext>
            </a:extLst>
          </p:cNvPr>
          <p:cNvSpPr>
            <a:spLocks noGrp="1"/>
          </p:cNvSpPr>
          <p:nvPr>
            <p:ph type="title"/>
          </p:nvPr>
        </p:nvSpPr>
        <p:spPr>
          <a:xfrm>
            <a:off x="838200" y="1"/>
            <a:ext cx="10515600" cy="958788"/>
          </a:xfrm>
        </p:spPr>
        <p:txBody>
          <a:bodyPr/>
          <a:lstStyle/>
          <a:p>
            <a:r>
              <a:rPr lang="en-US" dirty="0"/>
              <a:t>Activities in a Patent Infringement Case</a:t>
            </a:r>
            <a:r>
              <a:rPr lang="en-US" b="1" baseline="30000" dirty="0">
                <a:solidFill>
                  <a:srgbClr val="C00000"/>
                </a:solidFill>
              </a:rPr>
              <a:t>*</a:t>
            </a:r>
          </a:p>
        </p:txBody>
      </p:sp>
      <p:sp>
        <p:nvSpPr>
          <p:cNvPr id="3" name="Content Placeholder 2">
            <a:extLst>
              <a:ext uri="{FF2B5EF4-FFF2-40B4-BE49-F238E27FC236}">
                <a16:creationId xmlns:a16="http://schemas.microsoft.com/office/drawing/2014/main" id="{1B5D901B-CF71-4C4C-A064-B8F296893501}"/>
              </a:ext>
            </a:extLst>
          </p:cNvPr>
          <p:cNvSpPr>
            <a:spLocks noGrp="1"/>
          </p:cNvSpPr>
          <p:nvPr>
            <p:ph idx="1"/>
          </p:nvPr>
        </p:nvSpPr>
        <p:spPr>
          <a:xfrm>
            <a:off x="1103790" y="963139"/>
            <a:ext cx="4781365" cy="5038165"/>
          </a:xfrm>
        </p:spPr>
        <p:txBody>
          <a:bodyPr>
            <a:normAutofit fontScale="92500" lnSpcReduction="20000"/>
          </a:bodyPr>
          <a:lstStyle/>
          <a:p>
            <a:r>
              <a:rPr lang="en-US" dirty="0"/>
              <a:t>Infringement contentions</a:t>
            </a:r>
          </a:p>
          <a:p>
            <a:r>
              <a:rPr lang="en-US" dirty="0"/>
              <a:t>Claim construction</a:t>
            </a:r>
          </a:p>
          <a:p>
            <a:r>
              <a:rPr lang="en-US" dirty="0"/>
              <a:t>Markman hearing</a:t>
            </a:r>
          </a:p>
          <a:p>
            <a:r>
              <a:rPr lang="en-US" dirty="0"/>
              <a:t>Inter-</a:t>
            </a:r>
            <a:r>
              <a:rPr lang="en-US" dirty="0" err="1"/>
              <a:t>partes</a:t>
            </a:r>
            <a:r>
              <a:rPr lang="en-US" dirty="0"/>
              <a:t> review</a:t>
            </a:r>
          </a:p>
          <a:p>
            <a:r>
              <a:rPr lang="en-US" dirty="0"/>
              <a:t>Prior-art analysis</a:t>
            </a:r>
          </a:p>
          <a:p>
            <a:pPr lvl="1"/>
            <a:r>
              <a:rPr lang="en-US" dirty="0"/>
              <a:t>Other patents</a:t>
            </a:r>
          </a:p>
          <a:p>
            <a:pPr lvl="1"/>
            <a:r>
              <a:rPr lang="en-US" dirty="0"/>
              <a:t>Technical publications</a:t>
            </a:r>
          </a:p>
          <a:p>
            <a:pPr lvl="1"/>
            <a:r>
              <a:rPr lang="en-US" dirty="0"/>
              <a:t>Existing software systems</a:t>
            </a:r>
          </a:p>
          <a:p>
            <a:r>
              <a:rPr lang="en-US" dirty="0"/>
              <a:t>Document analysis</a:t>
            </a:r>
          </a:p>
          <a:p>
            <a:pPr lvl="1"/>
            <a:r>
              <a:rPr lang="en-US" dirty="0"/>
              <a:t>Public-domain documents</a:t>
            </a:r>
          </a:p>
          <a:p>
            <a:pPr lvl="1"/>
            <a:r>
              <a:rPr lang="en-US" dirty="0"/>
              <a:t>Marketing documents</a:t>
            </a:r>
          </a:p>
          <a:p>
            <a:pPr lvl="1"/>
            <a:r>
              <a:rPr lang="en-US" dirty="0"/>
              <a:t>Technical documents</a:t>
            </a:r>
          </a:p>
          <a:p>
            <a:r>
              <a:rPr lang="en-US" dirty="0"/>
              <a:t>Software Testing</a:t>
            </a:r>
          </a:p>
          <a:p>
            <a:pPr lvl="1"/>
            <a:r>
              <a:rPr lang="en-US" dirty="0"/>
              <a:t>May be UI testing only</a:t>
            </a:r>
          </a:p>
          <a:p>
            <a:endParaRPr lang="en-US" dirty="0"/>
          </a:p>
        </p:txBody>
      </p:sp>
      <p:sp>
        <p:nvSpPr>
          <p:cNvPr id="4" name="TextBox 3">
            <a:extLst>
              <a:ext uri="{FF2B5EF4-FFF2-40B4-BE49-F238E27FC236}">
                <a16:creationId xmlns:a16="http://schemas.microsoft.com/office/drawing/2014/main" id="{29257B3E-55BA-4F48-A612-88ACCB4AC409}"/>
              </a:ext>
            </a:extLst>
          </p:cNvPr>
          <p:cNvSpPr txBox="1"/>
          <p:nvPr/>
        </p:nvSpPr>
        <p:spPr>
          <a:xfrm>
            <a:off x="1784411" y="6150114"/>
            <a:ext cx="8623177" cy="707886"/>
          </a:xfrm>
          <a:prstGeom prst="rect">
            <a:avLst/>
          </a:prstGeom>
          <a:noFill/>
        </p:spPr>
        <p:txBody>
          <a:bodyPr wrap="square" rtlCol="0">
            <a:spAutoFit/>
          </a:bodyPr>
          <a:lstStyle/>
          <a:p>
            <a:r>
              <a:rPr lang="en-US" sz="2000" b="1" i="1" baseline="30000" dirty="0">
                <a:solidFill>
                  <a:srgbClr val="C00000"/>
                </a:solidFill>
              </a:rPr>
              <a:t>*</a:t>
            </a:r>
            <a:r>
              <a:rPr lang="en-US" sz="2000" b="1" i="1" dirty="0">
                <a:solidFill>
                  <a:srgbClr val="C00000"/>
                </a:solidFill>
              </a:rPr>
              <a:t>An infringement case may include additional activities or only a subset of them;</a:t>
            </a:r>
            <a:br>
              <a:rPr lang="en-US" sz="2000" b="1" i="1" dirty="0">
                <a:solidFill>
                  <a:srgbClr val="C00000"/>
                </a:solidFill>
              </a:rPr>
            </a:br>
            <a:r>
              <a:rPr lang="en-US" sz="2000" b="1" i="1" dirty="0">
                <a:solidFill>
                  <a:srgbClr val="C00000"/>
                </a:solidFill>
              </a:rPr>
              <a:t> some activities may also take place in parallel and/or in a different order</a:t>
            </a:r>
          </a:p>
        </p:txBody>
      </p:sp>
      <p:sp>
        <p:nvSpPr>
          <p:cNvPr id="5" name="Content Placeholder 2">
            <a:extLst>
              <a:ext uri="{FF2B5EF4-FFF2-40B4-BE49-F238E27FC236}">
                <a16:creationId xmlns:a16="http://schemas.microsoft.com/office/drawing/2014/main" id="{16F6F51F-F78C-224E-BCD3-43FD0A32698E}"/>
              </a:ext>
            </a:extLst>
          </p:cNvPr>
          <p:cNvSpPr txBox="1">
            <a:spLocks/>
          </p:cNvSpPr>
          <p:nvPr/>
        </p:nvSpPr>
        <p:spPr>
          <a:xfrm>
            <a:off x="6193655" y="958788"/>
            <a:ext cx="4781365" cy="5234127"/>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Code analysis</a:t>
            </a:r>
          </a:p>
          <a:p>
            <a:pPr lvl="1"/>
            <a:r>
              <a:rPr lang="en-US" dirty="0"/>
              <a:t>Source code</a:t>
            </a:r>
          </a:p>
          <a:p>
            <a:pPr lvl="1"/>
            <a:r>
              <a:rPr lang="en-US" dirty="0"/>
              <a:t>Byte code</a:t>
            </a:r>
          </a:p>
          <a:p>
            <a:pPr lvl="1"/>
            <a:r>
              <a:rPr lang="en-US" dirty="0"/>
              <a:t>Binary code</a:t>
            </a:r>
          </a:p>
          <a:p>
            <a:r>
              <a:rPr lang="en-US" dirty="0"/>
              <a:t>Fact-witness depositions</a:t>
            </a:r>
          </a:p>
          <a:p>
            <a:r>
              <a:rPr lang="en-US" dirty="0"/>
              <a:t>Expert reports</a:t>
            </a:r>
          </a:p>
          <a:p>
            <a:pPr lvl="1"/>
            <a:r>
              <a:rPr lang="en-US" dirty="0"/>
              <a:t>Infringement</a:t>
            </a:r>
          </a:p>
          <a:p>
            <a:pPr lvl="1"/>
            <a:r>
              <a:rPr lang="en-US" dirty="0"/>
              <a:t>Validity</a:t>
            </a:r>
          </a:p>
          <a:p>
            <a:pPr lvl="1"/>
            <a:r>
              <a:rPr lang="en-US" dirty="0"/>
              <a:t>Damages</a:t>
            </a:r>
          </a:p>
          <a:p>
            <a:pPr lvl="1"/>
            <a:r>
              <a:rPr lang="en-US" dirty="0"/>
              <a:t>possibly others</a:t>
            </a:r>
          </a:p>
          <a:p>
            <a:r>
              <a:rPr lang="en-US" dirty="0"/>
              <a:t>Rebuttal reports</a:t>
            </a:r>
          </a:p>
          <a:p>
            <a:r>
              <a:rPr lang="en-US" dirty="0"/>
              <a:t>Expert depositions</a:t>
            </a:r>
          </a:p>
          <a:p>
            <a:r>
              <a:rPr lang="en-US" dirty="0"/>
              <a:t>Trial</a:t>
            </a:r>
          </a:p>
          <a:p>
            <a:r>
              <a:rPr lang="en-US" dirty="0"/>
              <a:t>Appeals</a:t>
            </a:r>
          </a:p>
        </p:txBody>
      </p:sp>
    </p:spTree>
    <p:extLst>
      <p:ext uri="{BB962C8B-B14F-4D97-AF65-F5344CB8AC3E}">
        <p14:creationId xmlns:p14="http://schemas.microsoft.com/office/powerpoint/2010/main" val="2601976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78673-B496-1349-B560-40C17E942B30}"/>
              </a:ext>
            </a:extLst>
          </p:cNvPr>
          <p:cNvSpPr>
            <a:spLocks noGrp="1"/>
          </p:cNvSpPr>
          <p:nvPr>
            <p:ph type="title"/>
          </p:nvPr>
        </p:nvSpPr>
        <p:spPr>
          <a:xfrm>
            <a:off x="1" y="0"/>
            <a:ext cx="3253383" cy="3061855"/>
          </a:xfrm>
        </p:spPr>
        <p:txBody>
          <a:bodyPr>
            <a:normAutofit fontScale="90000"/>
          </a:bodyPr>
          <a:lstStyle/>
          <a:p>
            <a:pPr algn="ctr"/>
            <a:r>
              <a:rPr lang="en-US" dirty="0"/>
              <a:t>Protect Your IP with </a:t>
            </a:r>
            <a:br>
              <a:rPr lang="en-US" dirty="0"/>
            </a:br>
            <a:r>
              <a:rPr lang="en-US" dirty="0"/>
              <a:t>Trade Secret </a:t>
            </a:r>
            <a:br>
              <a:rPr lang="en-US" dirty="0"/>
            </a:br>
            <a:r>
              <a:rPr lang="en-US" dirty="0"/>
              <a:t>or </a:t>
            </a:r>
            <a:br>
              <a:rPr lang="en-US" dirty="0"/>
            </a:br>
            <a:r>
              <a:rPr lang="en-US" dirty="0"/>
              <a:t>Patent?</a:t>
            </a:r>
          </a:p>
        </p:txBody>
      </p:sp>
      <p:pic>
        <p:nvPicPr>
          <p:cNvPr id="8" name="Picture 7" descr="A screenshot of a newspaper&#10;&#10;Description automatically generated">
            <a:extLst>
              <a:ext uri="{FF2B5EF4-FFF2-40B4-BE49-F238E27FC236}">
                <a16:creationId xmlns:a16="http://schemas.microsoft.com/office/drawing/2014/main" id="{B62DBCE2-1DDA-1946-A51B-6F4C3B4C7E4A}"/>
              </a:ext>
            </a:extLst>
          </p:cNvPr>
          <p:cNvPicPr>
            <a:picLocks noChangeAspect="1"/>
          </p:cNvPicPr>
          <p:nvPr/>
        </p:nvPicPr>
        <p:blipFill>
          <a:blip r:embed="rId2"/>
          <a:stretch>
            <a:fillRect/>
          </a:stretch>
        </p:blipFill>
        <p:spPr>
          <a:xfrm>
            <a:off x="3523382" y="0"/>
            <a:ext cx="8554261" cy="6858000"/>
          </a:xfrm>
          <a:prstGeom prst="rect">
            <a:avLst/>
          </a:prstGeom>
        </p:spPr>
      </p:pic>
    </p:spTree>
    <p:extLst>
      <p:ext uri="{BB962C8B-B14F-4D97-AF65-F5344CB8AC3E}">
        <p14:creationId xmlns:p14="http://schemas.microsoft.com/office/powerpoint/2010/main" val="3995704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22994-45C2-114D-9E79-A9298218ADD8}"/>
              </a:ext>
            </a:extLst>
          </p:cNvPr>
          <p:cNvSpPr>
            <a:spLocks noGrp="1"/>
          </p:cNvSpPr>
          <p:nvPr>
            <p:ph type="title"/>
          </p:nvPr>
        </p:nvSpPr>
        <p:spPr/>
        <p:txBody>
          <a:bodyPr/>
          <a:lstStyle/>
          <a:p>
            <a:r>
              <a:rPr lang="en-US" dirty="0"/>
              <a:t>Different Types of Software IP</a:t>
            </a:r>
          </a:p>
        </p:txBody>
      </p:sp>
      <p:sp>
        <p:nvSpPr>
          <p:cNvPr id="3" name="Content Placeholder 2">
            <a:extLst>
              <a:ext uri="{FF2B5EF4-FFF2-40B4-BE49-F238E27FC236}">
                <a16:creationId xmlns:a16="http://schemas.microsoft.com/office/drawing/2014/main" id="{EDFB27C4-0BA8-414E-BCA5-9688D47616CC}"/>
              </a:ext>
            </a:extLst>
          </p:cNvPr>
          <p:cNvSpPr>
            <a:spLocks noGrp="1"/>
          </p:cNvSpPr>
          <p:nvPr>
            <p:ph idx="1"/>
          </p:nvPr>
        </p:nvSpPr>
        <p:spPr/>
        <p:txBody>
          <a:bodyPr/>
          <a:lstStyle/>
          <a:p>
            <a:r>
              <a:rPr lang="en-US" dirty="0"/>
              <a:t>Copyrights</a:t>
            </a:r>
          </a:p>
          <a:p>
            <a:r>
              <a:rPr lang="en-US" dirty="0"/>
              <a:t>Trade secrets</a:t>
            </a:r>
          </a:p>
          <a:p>
            <a:r>
              <a:rPr lang="en-US" dirty="0"/>
              <a:t>Patents</a:t>
            </a:r>
          </a:p>
        </p:txBody>
      </p:sp>
    </p:spTree>
    <p:extLst>
      <p:ext uri="{BB962C8B-B14F-4D97-AF65-F5344CB8AC3E}">
        <p14:creationId xmlns:p14="http://schemas.microsoft.com/office/powerpoint/2010/main" val="116043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2B92B-9197-BE42-A39D-2BFA9FAE5950}"/>
              </a:ext>
            </a:extLst>
          </p:cNvPr>
          <p:cNvSpPr>
            <a:spLocks noGrp="1"/>
          </p:cNvSpPr>
          <p:nvPr>
            <p:ph type="title"/>
          </p:nvPr>
        </p:nvSpPr>
        <p:spPr>
          <a:xfrm>
            <a:off x="838200" y="185058"/>
            <a:ext cx="10515600" cy="904002"/>
          </a:xfrm>
        </p:spPr>
        <p:txBody>
          <a:bodyPr/>
          <a:lstStyle/>
          <a:p>
            <a:r>
              <a:rPr lang="en-US" dirty="0"/>
              <a:t>Copyrights</a:t>
            </a:r>
          </a:p>
        </p:txBody>
      </p:sp>
      <p:sp>
        <p:nvSpPr>
          <p:cNvPr id="3" name="Content Placeholder 2">
            <a:extLst>
              <a:ext uri="{FF2B5EF4-FFF2-40B4-BE49-F238E27FC236}">
                <a16:creationId xmlns:a16="http://schemas.microsoft.com/office/drawing/2014/main" id="{5E6256CA-C4B9-9344-BF4B-B8BE3BA59AB0}"/>
              </a:ext>
            </a:extLst>
          </p:cNvPr>
          <p:cNvSpPr>
            <a:spLocks noGrp="1"/>
          </p:cNvSpPr>
          <p:nvPr>
            <p:ph idx="1"/>
          </p:nvPr>
        </p:nvSpPr>
        <p:spPr>
          <a:xfrm>
            <a:off x="838200" y="1089060"/>
            <a:ext cx="10515600" cy="5768939"/>
          </a:xfrm>
        </p:spPr>
        <p:txBody>
          <a:bodyPr>
            <a:normAutofit/>
          </a:bodyPr>
          <a:lstStyle/>
          <a:p>
            <a:r>
              <a:rPr lang="en-US" dirty="0"/>
              <a:t>Dictionary definition</a:t>
            </a:r>
          </a:p>
          <a:p>
            <a:pPr lvl="1"/>
            <a:r>
              <a:rPr lang="en-US" dirty="0"/>
              <a:t>Copyright is the exclusive legal right, given to an originator or an assignee to print, publish, perform, film, or record literary, artistic, or musical material, and to authorize others to do the same.</a:t>
            </a:r>
          </a:p>
          <a:p>
            <a:r>
              <a:rPr lang="en-US" dirty="0"/>
              <a:t>WIPO definition</a:t>
            </a:r>
          </a:p>
          <a:p>
            <a:pPr lvl="1"/>
            <a:r>
              <a:rPr lang="en-US" dirty="0"/>
              <a:t>Copyright is a legal term describing rights given to creators for their literary and artistic works, including computer software.</a:t>
            </a:r>
          </a:p>
          <a:p>
            <a:r>
              <a:rPr lang="en-US" dirty="0"/>
              <a:t>US Copyright Office</a:t>
            </a:r>
          </a:p>
          <a:p>
            <a:pPr lvl="1"/>
            <a:r>
              <a:rPr lang="en-US" dirty="0"/>
              <a:t>Copyright is a form of protection provided by the laws of the United States to the authors of “original works of authorship” that are fixed in a tangible form of expression.</a:t>
            </a:r>
          </a:p>
          <a:p>
            <a:pPr lvl="2"/>
            <a:r>
              <a:rPr lang="en-US" dirty="0"/>
              <a:t>An original work of authorship is a work that is independently created by a human author and possesses at least some minimal degree of creativity. </a:t>
            </a:r>
          </a:p>
          <a:p>
            <a:pPr lvl="2"/>
            <a:r>
              <a:rPr lang="en-US" dirty="0"/>
              <a:t>A work is “fixed” when it is captured in a sufficiently permanent medium such that the work can be perceived, reproduced, or communicated for more than a short time.</a:t>
            </a:r>
          </a:p>
          <a:p>
            <a:pPr lvl="1"/>
            <a:endParaRPr lang="en-US" dirty="0"/>
          </a:p>
        </p:txBody>
      </p:sp>
    </p:spTree>
    <p:extLst>
      <p:ext uri="{BB962C8B-B14F-4D97-AF65-F5344CB8AC3E}">
        <p14:creationId xmlns:p14="http://schemas.microsoft.com/office/powerpoint/2010/main" val="2402510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0BB13-63BC-8C44-A628-2404A2914FCF}"/>
              </a:ext>
            </a:extLst>
          </p:cNvPr>
          <p:cNvSpPr>
            <a:spLocks noGrp="1"/>
          </p:cNvSpPr>
          <p:nvPr>
            <p:ph type="title"/>
          </p:nvPr>
        </p:nvSpPr>
        <p:spPr>
          <a:xfrm>
            <a:off x="838200" y="1"/>
            <a:ext cx="10515600" cy="770561"/>
          </a:xfrm>
        </p:spPr>
        <p:txBody>
          <a:bodyPr/>
          <a:lstStyle/>
          <a:p>
            <a:r>
              <a:rPr lang="en-US" dirty="0"/>
              <a:t>Software Copyrights</a:t>
            </a:r>
          </a:p>
        </p:txBody>
      </p:sp>
      <p:sp>
        <p:nvSpPr>
          <p:cNvPr id="3" name="Content Placeholder 2">
            <a:extLst>
              <a:ext uri="{FF2B5EF4-FFF2-40B4-BE49-F238E27FC236}">
                <a16:creationId xmlns:a16="http://schemas.microsoft.com/office/drawing/2014/main" id="{E9E59980-068F-A749-A135-A5400E6C01C4}"/>
              </a:ext>
            </a:extLst>
          </p:cNvPr>
          <p:cNvSpPr>
            <a:spLocks noGrp="1"/>
          </p:cNvSpPr>
          <p:nvPr>
            <p:ph idx="1"/>
          </p:nvPr>
        </p:nvSpPr>
        <p:spPr>
          <a:xfrm>
            <a:off x="838200" y="1202075"/>
            <a:ext cx="10515600" cy="5486401"/>
          </a:xfrm>
        </p:spPr>
        <p:txBody>
          <a:bodyPr>
            <a:normAutofit/>
          </a:bodyPr>
          <a:lstStyle/>
          <a:p>
            <a:r>
              <a:rPr lang="en-US" dirty="0"/>
              <a:t>First submission from North American Aviation on November 30, 1961</a:t>
            </a:r>
          </a:p>
          <a:p>
            <a:pPr lvl="1"/>
            <a:r>
              <a:rPr lang="en-US" dirty="0"/>
              <a:t>Submitted on magnetic tape</a:t>
            </a:r>
          </a:p>
          <a:p>
            <a:pPr lvl="1"/>
            <a:r>
              <a:rPr lang="en-US" dirty="0"/>
              <a:t>Registered in June 1964</a:t>
            </a:r>
          </a:p>
          <a:p>
            <a:r>
              <a:rPr lang="en-US" dirty="0"/>
              <a:t>Two submissions from a Columbia University Law School student in April 20, 1964</a:t>
            </a:r>
          </a:p>
          <a:p>
            <a:pPr lvl="1"/>
            <a:r>
              <a:rPr lang="en-US" dirty="0"/>
              <a:t>One on magnetic tape, the other a printout</a:t>
            </a:r>
          </a:p>
          <a:p>
            <a:pPr lvl="1"/>
            <a:r>
              <a:rPr lang="en-US" dirty="0"/>
              <a:t>Registered in May 1964</a:t>
            </a:r>
          </a:p>
          <a:p>
            <a:r>
              <a:rPr lang="en-US" dirty="0"/>
              <a:t>Both registered under 1909 Copyright Act’s “rule of doubt” </a:t>
            </a:r>
          </a:p>
          <a:p>
            <a:r>
              <a:rPr lang="en-US" dirty="0"/>
              <a:t>2,000 programs registered before the 1976 Copyright Act</a:t>
            </a:r>
          </a:p>
          <a:p>
            <a:pPr lvl="1"/>
            <a:r>
              <a:rPr lang="en-US" dirty="0"/>
              <a:t>Ensured protections for the authors life + 70 years</a:t>
            </a:r>
          </a:p>
          <a:p>
            <a:endParaRPr lang="en-US" dirty="0"/>
          </a:p>
          <a:p>
            <a:pPr lvl="1"/>
            <a:endParaRPr lang="en-US" dirty="0"/>
          </a:p>
        </p:txBody>
      </p:sp>
    </p:spTree>
    <p:extLst>
      <p:ext uri="{BB962C8B-B14F-4D97-AF65-F5344CB8AC3E}">
        <p14:creationId xmlns:p14="http://schemas.microsoft.com/office/powerpoint/2010/main" val="4066844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DAF95-3CE0-204A-8508-67A4D62D89F3}"/>
              </a:ext>
            </a:extLst>
          </p:cNvPr>
          <p:cNvSpPr>
            <a:spLocks noGrp="1"/>
          </p:cNvSpPr>
          <p:nvPr>
            <p:ph type="title"/>
          </p:nvPr>
        </p:nvSpPr>
        <p:spPr/>
        <p:txBody>
          <a:bodyPr/>
          <a:lstStyle/>
          <a:p>
            <a:r>
              <a:rPr lang="en-US" dirty="0"/>
              <a:t>Computer Software Copyright Act</a:t>
            </a:r>
          </a:p>
        </p:txBody>
      </p:sp>
      <p:sp>
        <p:nvSpPr>
          <p:cNvPr id="3" name="Content Placeholder 2">
            <a:extLst>
              <a:ext uri="{FF2B5EF4-FFF2-40B4-BE49-F238E27FC236}">
                <a16:creationId xmlns:a16="http://schemas.microsoft.com/office/drawing/2014/main" id="{B919A083-48D0-354C-8B8A-13618B96CA08}"/>
              </a:ext>
            </a:extLst>
          </p:cNvPr>
          <p:cNvSpPr>
            <a:spLocks noGrp="1"/>
          </p:cNvSpPr>
          <p:nvPr>
            <p:ph idx="1"/>
          </p:nvPr>
        </p:nvSpPr>
        <p:spPr>
          <a:xfrm>
            <a:off x="838200" y="1551398"/>
            <a:ext cx="10515600" cy="4941477"/>
          </a:xfrm>
        </p:spPr>
        <p:txBody>
          <a:bodyPr>
            <a:normAutofit/>
          </a:bodyPr>
          <a:lstStyle/>
          <a:p>
            <a:r>
              <a:rPr lang="en-US" dirty="0"/>
              <a:t>Registered in 1980</a:t>
            </a:r>
          </a:p>
          <a:p>
            <a:r>
              <a:rPr lang="en-US" dirty="0"/>
              <a:t>Accounted for protecting trade secrets by redacting what is submitted</a:t>
            </a:r>
          </a:p>
          <a:p>
            <a:r>
              <a:rPr lang="en-US" dirty="0"/>
              <a:t>Requires only the first and last 25 pages to be submitted</a:t>
            </a:r>
          </a:p>
          <a:p>
            <a:r>
              <a:rPr lang="en-US" dirty="0"/>
              <a:t>Protects source, assembly, and object code</a:t>
            </a:r>
          </a:p>
          <a:p>
            <a:r>
              <a:rPr lang="en-US" dirty="0"/>
              <a:t>Allows protecting the UI</a:t>
            </a:r>
          </a:p>
          <a:p>
            <a:pPr lvl="1"/>
            <a:r>
              <a:rPr lang="en-US" dirty="0"/>
              <a:t>Submission as “literary work” or “visual arts work”</a:t>
            </a:r>
          </a:p>
          <a:p>
            <a:r>
              <a:rPr lang="en-US" dirty="0"/>
              <a:t>Courts have ruled that the following are copyrightable</a:t>
            </a:r>
          </a:p>
          <a:p>
            <a:pPr lvl="1"/>
            <a:r>
              <a:rPr lang="en-US" dirty="0"/>
              <a:t>Object code</a:t>
            </a:r>
          </a:p>
          <a:p>
            <a:pPr lvl="1"/>
            <a:r>
              <a:rPr lang="en-US" dirty="0"/>
              <a:t>Software embedded in a ROM</a:t>
            </a:r>
          </a:p>
          <a:p>
            <a:pPr lvl="1"/>
            <a:r>
              <a:rPr lang="en-US" dirty="0"/>
              <a:t>OS code</a:t>
            </a:r>
          </a:p>
          <a:p>
            <a:endParaRPr lang="en-US" dirty="0"/>
          </a:p>
        </p:txBody>
      </p:sp>
    </p:spTree>
    <p:extLst>
      <p:ext uri="{BB962C8B-B14F-4D97-AF65-F5344CB8AC3E}">
        <p14:creationId xmlns:p14="http://schemas.microsoft.com/office/powerpoint/2010/main" val="3407046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39356-7BEC-EB42-8FCE-700D75B32A8F}"/>
              </a:ext>
            </a:extLst>
          </p:cNvPr>
          <p:cNvSpPr>
            <a:spLocks noGrp="1"/>
          </p:cNvSpPr>
          <p:nvPr>
            <p:ph type="title"/>
          </p:nvPr>
        </p:nvSpPr>
        <p:spPr/>
        <p:txBody>
          <a:bodyPr/>
          <a:lstStyle/>
          <a:p>
            <a:r>
              <a:rPr lang="en-US" dirty="0"/>
              <a:t>What Is and Isn’t Allowed</a:t>
            </a:r>
          </a:p>
        </p:txBody>
      </p:sp>
      <p:sp>
        <p:nvSpPr>
          <p:cNvPr id="3" name="Content Placeholder 2">
            <a:extLst>
              <a:ext uri="{FF2B5EF4-FFF2-40B4-BE49-F238E27FC236}">
                <a16:creationId xmlns:a16="http://schemas.microsoft.com/office/drawing/2014/main" id="{C228084C-8480-A447-B42F-B828EB949E23}"/>
              </a:ext>
            </a:extLst>
          </p:cNvPr>
          <p:cNvSpPr>
            <a:spLocks noGrp="1"/>
          </p:cNvSpPr>
          <p:nvPr>
            <p:ph idx="1"/>
          </p:nvPr>
        </p:nvSpPr>
        <p:spPr/>
        <p:txBody>
          <a:bodyPr/>
          <a:lstStyle/>
          <a:p>
            <a:pPr marL="0" indent="0">
              <a:buNone/>
            </a:pPr>
            <a:r>
              <a:rPr lang="en-US" dirty="0"/>
              <a:t>+ Fair use</a:t>
            </a:r>
          </a:p>
          <a:p>
            <a:pPr lvl="1"/>
            <a:r>
              <a:rPr lang="en-US" dirty="0"/>
              <a:t>Copies – backup, transfer to hard drive, transfer from hard drive to memory</a:t>
            </a:r>
          </a:p>
          <a:p>
            <a:pPr lvl="1"/>
            <a:r>
              <a:rPr lang="en-US" dirty="0"/>
              <a:t>Minor modifications/reconfigurations</a:t>
            </a:r>
          </a:p>
          <a:p>
            <a:pPr marL="0" indent="0">
              <a:buNone/>
            </a:pPr>
            <a:r>
              <a:rPr lang="en-US" dirty="0"/>
              <a:t>– Reimplementation </a:t>
            </a:r>
          </a:p>
          <a:p>
            <a:pPr marL="0" indent="0">
              <a:buNone/>
            </a:pPr>
            <a:r>
              <a:rPr lang="en-US" dirty="0"/>
              <a:t>– Minor changes to create your own version</a:t>
            </a:r>
          </a:p>
          <a:p>
            <a:pPr marL="0" indent="0">
              <a:buNone/>
            </a:pPr>
            <a:r>
              <a:rPr lang="en-US" dirty="0"/>
              <a:t>+ Major changes that substantially advance a system</a:t>
            </a:r>
          </a:p>
          <a:p>
            <a:pPr marL="0" indent="0">
              <a:buNone/>
            </a:pPr>
            <a:r>
              <a:rPr lang="en-US" dirty="0"/>
              <a:t>+ Reverse engineering </a:t>
            </a:r>
          </a:p>
          <a:p>
            <a:pPr lvl="1"/>
            <a:r>
              <a:rPr lang="en-US" dirty="0">
                <a:solidFill>
                  <a:srgbClr val="FF0000"/>
                </a:solidFill>
              </a:rPr>
              <a:t>But watch out:</a:t>
            </a:r>
            <a:r>
              <a:rPr lang="en-US" dirty="0"/>
              <a:t> This could have implications on patent infringement!</a:t>
            </a:r>
          </a:p>
          <a:p>
            <a:pPr marL="457200" lvl="1" indent="0">
              <a:buNone/>
            </a:pPr>
            <a:endParaRPr lang="en-US" dirty="0"/>
          </a:p>
        </p:txBody>
      </p:sp>
    </p:spTree>
    <p:extLst>
      <p:ext uri="{BB962C8B-B14F-4D97-AF65-F5344CB8AC3E}">
        <p14:creationId xmlns:p14="http://schemas.microsoft.com/office/powerpoint/2010/main" val="1455652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82B92B-9197-BE42-A39D-2BFA9FAE5950}"/>
              </a:ext>
            </a:extLst>
          </p:cNvPr>
          <p:cNvSpPr>
            <a:spLocks noGrp="1"/>
          </p:cNvSpPr>
          <p:nvPr>
            <p:ph type="title"/>
          </p:nvPr>
        </p:nvSpPr>
        <p:spPr>
          <a:xfrm>
            <a:off x="838200" y="0"/>
            <a:ext cx="10515600" cy="1047964"/>
          </a:xfrm>
        </p:spPr>
        <p:txBody>
          <a:bodyPr/>
          <a:lstStyle/>
          <a:p>
            <a:r>
              <a:rPr lang="en-US" dirty="0"/>
              <a:t>Software Trade Secrets</a:t>
            </a:r>
          </a:p>
        </p:txBody>
      </p:sp>
      <p:sp>
        <p:nvSpPr>
          <p:cNvPr id="3" name="Content Placeholder 2">
            <a:extLst>
              <a:ext uri="{FF2B5EF4-FFF2-40B4-BE49-F238E27FC236}">
                <a16:creationId xmlns:a16="http://schemas.microsoft.com/office/drawing/2014/main" id="{5E6256CA-C4B9-9344-BF4B-B8BE3BA59AB0}"/>
              </a:ext>
            </a:extLst>
          </p:cNvPr>
          <p:cNvSpPr>
            <a:spLocks noGrp="1"/>
          </p:cNvSpPr>
          <p:nvPr>
            <p:ph idx="1"/>
          </p:nvPr>
        </p:nvSpPr>
        <p:spPr>
          <a:xfrm>
            <a:off x="838200" y="1047964"/>
            <a:ext cx="10515600" cy="5619965"/>
          </a:xfrm>
        </p:spPr>
        <p:txBody>
          <a:bodyPr>
            <a:normAutofit/>
          </a:bodyPr>
          <a:lstStyle/>
          <a:p>
            <a:r>
              <a:rPr lang="en-US" dirty="0"/>
              <a:t>WIPO definition</a:t>
            </a:r>
          </a:p>
          <a:p>
            <a:pPr lvl="1"/>
            <a:r>
              <a:rPr lang="en-US" dirty="0"/>
              <a:t>Trade secrets are IP rights on confidential information which may be sold or licensed</a:t>
            </a:r>
          </a:p>
          <a:p>
            <a:r>
              <a:rPr lang="en-US" dirty="0"/>
              <a:t>Uniform Trade Secrets Act (UTSA) Definition</a:t>
            </a:r>
          </a:p>
          <a:p>
            <a:pPr lvl="1"/>
            <a:r>
              <a:rPr lang="en-US" dirty="0"/>
              <a:t>Information, including a formula, pattern, compilation, program device, method, technique, or process, that</a:t>
            </a:r>
          </a:p>
          <a:p>
            <a:pPr marL="914400" lvl="1" indent="-457200">
              <a:buFont typeface="+mj-lt"/>
              <a:buAutoNum type="arabicPeriod"/>
            </a:pPr>
            <a:r>
              <a:rPr lang="en-US" dirty="0"/>
              <a:t>derives independent economic value, actual or potential, from not being generally known to, and not being readily ascertainable by proper means by, other persons who can obtain economic value from its disclosure or use, and </a:t>
            </a:r>
          </a:p>
          <a:p>
            <a:pPr marL="914400" lvl="1" indent="-457200">
              <a:buFont typeface="+mj-lt"/>
              <a:buAutoNum type="arabicPeriod"/>
            </a:pPr>
            <a:r>
              <a:rPr lang="en-US" dirty="0"/>
              <a:t>is the subject of efforts that are reasonable under the circumstances to maintain its secrecy</a:t>
            </a:r>
          </a:p>
          <a:p>
            <a:pPr lvl="1"/>
            <a:endParaRPr lang="en-US" dirty="0"/>
          </a:p>
        </p:txBody>
      </p:sp>
    </p:spTree>
    <p:extLst>
      <p:ext uri="{BB962C8B-B14F-4D97-AF65-F5344CB8AC3E}">
        <p14:creationId xmlns:p14="http://schemas.microsoft.com/office/powerpoint/2010/main" val="3537269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52015-E2E2-6C4E-8F3D-D353152D8196}"/>
              </a:ext>
            </a:extLst>
          </p:cNvPr>
          <p:cNvSpPr>
            <a:spLocks noGrp="1"/>
          </p:cNvSpPr>
          <p:nvPr>
            <p:ph type="title"/>
          </p:nvPr>
        </p:nvSpPr>
        <p:spPr>
          <a:xfrm>
            <a:off x="838200" y="0"/>
            <a:ext cx="10515600" cy="1125019"/>
          </a:xfrm>
        </p:spPr>
        <p:txBody>
          <a:bodyPr/>
          <a:lstStyle/>
          <a:p>
            <a:r>
              <a:rPr lang="en-US" dirty="0"/>
              <a:t>More on Trade Secrets</a:t>
            </a:r>
          </a:p>
        </p:txBody>
      </p:sp>
      <p:sp>
        <p:nvSpPr>
          <p:cNvPr id="3" name="Content Placeholder 2">
            <a:extLst>
              <a:ext uri="{FF2B5EF4-FFF2-40B4-BE49-F238E27FC236}">
                <a16:creationId xmlns:a16="http://schemas.microsoft.com/office/drawing/2014/main" id="{82FE9999-CF38-E64B-889F-6B24FEBAA4B0}"/>
              </a:ext>
            </a:extLst>
          </p:cNvPr>
          <p:cNvSpPr>
            <a:spLocks noGrp="1"/>
          </p:cNvSpPr>
          <p:nvPr>
            <p:ph idx="1"/>
          </p:nvPr>
        </p:nvSpPr>
        <p:spPr>
          <a:xfrm>
            <a:off x="838200" y="1125020"/>
            <a:ext cx="10515600" cy="5573732"/>
          </a:xfrm>
        </p:spPr>
        <p:txBody>
          <a:bodyPr>
            <a:normAutofit fontScale="92500" lnSpcReduction="10000"/>
          </a:bodyPr>
          <a:lstStyle/>
          <a:p>
            <a:r>
              <a:rPr lang="en-US" dirty="0"/>
              <a:t>IP refers to creations of the mind, such as </a:t>
            </a:r>
          </a:p>
          <a:p>
            <a:pPr lvl="1"/>
            <a:r>
              <a:rPr lang="en-US" dirty="0"/>
              <a:t>Inventions</a:t>
            </a:r>
          </a:p>
          <a:p>
            <a:pPr lvl="1"/>
            <a:r>
              <a:rPr lang="en-US" dirty="0"/>
              <a:t>Literary and artistic works</a:t>
            </a:r>
          </a:p>
          <a:p>
            <a:pPr lvl="1"/>
            <a:r>
              <a:rPr lang="en-US" dirty="0"/>
              <a:t>Designs</a:t>
            </a:r>
          </a:p>
          <a:p>
            <a:pPr lvl="1"/>
            <a:r>
              <a:rPr lang="en-US" dirty="0"/>
              <a:t>Symbols, names and images used in commerce</a:t>
            </a:r>
          </a:p>
          <a:p>
            <a:r>
              <a:rPr lang="en-US" dirty="0"/>
              <a:t>To qualify as a trade secret, the information must be</a:t>
            </a:r>
          </a:p>
          <a:p>
            <a:pPr lvl="1"/>
            <a:r>
              <a:rPr lang="en-US" dirty="0"/>
              <a:t>Commercially valuable because it is secret</a:t>
            </a:r>
          </a:p>
          <a:p>
            <a:pPr lvl="1"/>
            <a:r>
              <a:rPr lang="en-US" dirty="0"/>
              <a:t>Known only to a limited group of persons, and</a:t>
            </a:r>
          </a:p>
          <a:p>
            <a:pPr lvl="1"/>
            <a:r>
              <a:rPr lang="en-US" dirty="0"/>
              <a:t>Subject to reasonable steps taken by the rightful holder of the information to keep it secret</a:t>
            </a:r>
          </a:p>
          <a:p>
            <a:r>
              <a:rPr lang="en-US" dirty="0"/>
              <a:t>Unauthorized</a:t>
            </a:r>
          </a:p>
          <a:p>
            <a:pPr lvl="1"/>
            <a:r>
              <a:rPr lang="en-US" dirty="0"/>
              <a:t>acquisition, </a:t>
            </a:r>
          </a:p>
          <a:p>
            <a:pPr lvl="1"/>
            <a:r>
              <a:rPr lang="en-US" dirty="0"/>
              <a:t>use, or </a:t>
            </a:r>
          </a:p>
          <a:p>
            <a:pPr lvl="1"/>
            <a:r>
              <a:rPr lang="en-US" dirty="0"/>
              <a:t>disclosure </a:t>
            </a:r>
          </a:p>
          <a:p>
            <a:pPr marL="0" indent="0">
              <a:buNone/>
            </a:pPr>
            <a:r>
              <a:rPr lang="en-US" dirty="0"/>
              <a:t>   is a violation of trade secret protection</a:t>
            </a:r>
          </a:p>
          <a:p>
            <a:endParaRPr lang="en-US" dirty="0"/>
          </a:p>
        </p:txBody>
      </p:sp>
    </p:spTree>
    <p:extLst>
      <p:ext uri="{BB962C8B-B14F-4D97-AF65-F5344CB8AC3E}">
        <p14:creationId xmlns:p14="http://schemas.microsoft.com/office/powerpoint/2010/main" val="1893731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C50A3-468B-EC4F-9A9A-311F9F550592}"/>
              </a:ext>
            </a:extLst>
          </p:cNvPr>
          <p:cNvSpPr>
            <a:spLocks noGrp="1"/>
          </p:cNvSpPr>
          <p:nvPr>
            <p:ph type="title"/>
          </p:nvPr>
        </p:nvSpPr>
        <p:spPr/>
        <p:txBody>
          <a:bodyPr/>
          <a:lstStyle/>
          <a:p>
            <a:r>
              <a:rPr lang="en-US" dirty="0"/>
              <a:t>Software Trade Secrets</a:t>
            </a:r>
          </a:p>
        </p:txBody>
      </p:sp>
      <p:sp>
        <p:nvSpPr>
          <p:cNvPr id="3" name="Content Placeholder 2">
            <a:extLst>
              <a:ext uri="{FF2B5EF4-FFF2-40B4-BE49-F238E27FC236}">
                <a16:creationId xmlns:a16="http://schemas.microsoft.com/office/drawing/2014/main" id="{A0316BA6-9339-B749-9DC8-6D8665B7D1B0}"/>
              </a:ext>
            </a:extLst>
          </p:cNvPr>
          <p:cNvSpPr>
            <a:spLocks noGrp="1"/>
          </p:cNvSpPr>
          <p:nvPr>
            <p:ph idx="1"/>
          </p:nvPr>
        </p:nvSpPr>
        <p:spPr/>
        <p:txBody>
          <a:bodyPr/>
          <a:lstStyle/>
          <a:p>
            <a:r>
              <a:rPr lang="en-US" dirty="0"/>
              <a:t>Unique algorithms</a:t>
            </a:r>
          </a:p>
          <a:p>
            <a:pPr marL="457200" lvl="1" indent="0">
              <a:buNone/>
            </a:pPr>
            <a:r>
              <a:rPr lang="en-US" dirty="0"/>
              <a:t>– Known algorithms cannot be trade secrets</a:t>
            </a:r>
          </a:p>
          <a:p>
            <a:pPr marL="457200" lvl="1" indent="0">
              <a:buNone/>
            </a:pPr>
            <a:r>
              <a:rPr lang="en-US" dirty="0"/>
              <a:t>+ Known algorithms used in ways that are </a:t>
            </a:r>
            <a:r>
              <a:rPr lang="en-US"/>
              <a:t>not known </a:t>
            </a:r>
            <a:r>
              <a:rPr lang="en-US" dirty="0"/>
              <a:t>can be trade secrets</a:t>
            </a:r>
          </a:p>
          <a:p>
            <a:pPr marL="457200" lvl="1" indent="0">
              <a:buNone/>
            </a:pPr>
            <a:r>
              <a:rPr lang="en-US" dirty="0"/>
              <a:t>– Open-source software cannot be a trade secret</a:t>
            </a:r>
          </a:p>
          <a:p>
            <a:pPr marL="457200" lvl="1" indent="0">
              <a:buNone/>
            </a:pPr>
            <a:r>
              <a:rPr lang="en-US" dirty="0"/>
              <a:t>+ New capabilities built on top of OSS can be a trade secret</a:t>
            </a:r>
          </a:p>
          <a:p>
            <a:r>
              <a:rPr lang="en-US" dirty="0"/>
              <a:t>Special organizations of the software</a:t>
            </a:r>
          </a:p>
          <a:p>
            <a:r>
              <a:rPr lang="en-US" dirty="0"/>
              <a:t>Unique code sequences</a:t>
            </a:r>
          </a:p>
        </p:txBody>
      </p:sp>
    </p:spTree>
    <p:extLst>
      <p:ext uri="{BB962C8B-B14F-4D97-AF65-F5344CB8AC3E}">
        <p14:creationId xmlns:p14="http://schemas.microsoft.com/office/powerpoint/2010/main" val="30234181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669</TotalTime>
  <Words>1083</Words>
  <Application>Microsoft Macintosh PowerPoint</Application>
  <PresentationFormat>Widescreen</PresentationFormat>
  <Paragraphs>155</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CSci699  Software Forensics</vt:lpstr>
      <vt:lpstr>Different Types of Software IP</vt:lpstr>
      <vt:lpstr>Copyrights</vt:lpstr>
      <vt:lpstr>Software Copyrights</vt:lpstr>
      <vt:lpstr>Computer Software Copyright Act</vt:lpstr>
      <vt:lpstr>What Is and Isn’t Allowed</vt:lpstr>
      <vt:lpstr>Software Trade Secrets</vt:lpstr>
      <vt:lpstr>More on Trade Secrets</vt:lpstr>
      <vt:lpstr>Software Trade Secrets</vt:lpstr>
      <vt:lpstr>Software Patents</vt:lpstr>
      <vt:lpstr>What Makes Something Patentable</vt:lpstr>
      <vt:lpstr>Three Types of Patents</vt:lpstr>
      <vt:lpstr>Types of Patent Infringement</vt:lpstr>
      <vt:lpstr>Elements of a Patent Infringement Case</vt:lpstr>
      <vt:lpstr>Activities in a Patent Infringement Case*</vt:lpstr>
      <vt:lpstr>Protect Your IP with  Trade Secret  or  Patent?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CSci699  Software Forensics</dc:title>
  <dc:creator>Nenad Medvidovic</dc:creator>
  <cp:lastModifiedBy>Nenad Medvidovic</cp:lastModifiedBy>
  <cp:revision>45</cp:revision>
  <dcterms:created xsi:type="dcterms:W3CDTF">2020-01-13T02:16:31Z</dcterms:created>
  <dcterms:modified xsi:type="dcterms:W3CDTF">2020-03-03T02:29:32Z</dcterms:modified>
</cp:coreProperties>
</file>