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4" r:id="rId1"/>
  </p:sldMasterIdLst>
  <p:notesMasterIdLst>
    <p:notesMasterId r:id="rId27"/>
  </p:notesMasterIdLst>
  <p:handoutMasterIdLst>
    <p:handoutMasterId r:id="rId28"/>
  </p:handoutMasterIdLst>
  <p:sldIdLst>
    <p:sldId id="858" r:id="rId2"/>
    <p:sldId id="886" r:id="rId3"/>
    <p:sldId id="864" r:id="rId4"/>
    <p:sldId id="932" r:id="rId5"/>
    <p:sldId id="933" r:id="rId6"/>
    <p:sldId id="888" r:id="rId7"/>
    <p:sldId id="276" r:id="rId8"/>
    <p:sldId id="937" r:id="rId9"/>
    <p:sldId id="946" r:id="rId10"/>
    <p:sldId id="944" r:id="rId11"/>
    <p:sldId id="942" r:id="rId12"/>
    <p:sldId id="957" r:id="rId13"/>
    <p:sldId id="965" r:id="rId14"/>
    <p:sldId id="955" r:id="rId15"/>
    <p:sldId id="959" r:id="rId16"/>
    <p:sldId id="969" r:id="rId17"/>
    <p:sldId id="960" r:id="rId18"/>
    <p:sldId id="961" r:id="rId19"/>
    <p:sldId id="962" r:id="rId20"/>
    <p:sldId id="963" r:id="rId21"/>
    <p:sldId id="966" r:id="rId22"/>
    <p:sldId id="967" r:id="rId23"/>
    <p:sldId id="970" r:id="rId24"/>
    <p:sldId id="968" r:id="rId25"/>
    <p:sldId id="964" r:id="rId2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352"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C6C0DA"/>
    <a:srgbClr val="CCC6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0"/>
    <p:restoredTop sz="82325"/>
  </p:normalViewPr>
  <p:slideViewPr>
    <p:cSldViewPr>
      <p:cViewPr varScale="1">
        <p:scale>
          <a:sx n="116" d="100"/>
          <a:sy n="116" d="100"/>
        </p:scale>
        <p:origin x="584" y="192"/>
      </p:cViewPr>
      <p:guideLst>
        <p:guide orient="horz" pos="2160"/>
        <p:guide pos="4352"/>
      </p:guideLst>
    </p:cSldViewPr>
  </p:slideViewPr>
  <p:outlineViewPr>
    <p:cViewPr>
      <p:scale>
        <a:sx n="33" d="100"/>
        <a:sy n="33" d="100"/>
      </p:scale>
      <p:origin x="0" y="-756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106" d="100"/>
          <a:sy n="106" d="100"/>
        </p:scale>
        <p:origin x="5248"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F5A68-6C0F-5444-845F-7DB44F48DB5A}"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02BE6391-504A-394A-BE95-D7D985E3EA76}">
      <dgm:prSet phldrT="[Text]"/>
      <dgm:spPr/>
      <dgm:t>
        <a:bodyPr/>
        <a:lstStyle/>
        <a:p>
          <a:r>
            <a:rPr lang="en-US" dirty="0"/>
            <a:t>Prevention</a:t>
          </a:r>
        </a:p>
      </dgm:t>
    </dgm:pt>
    <dgm:pt modelId="{C26FF5E6-F713-F944-8F8B-474C6766DD66}" type="parTrans" cxnId="{7D26107E-8FE6-CE45-8140-2E1D8DECC346}">
      <dgm:prSet/>
      <dgm:spPr/>
      <dgm:t>
        <a:bodyPr/>
        <a:lstStyle/>
        <a:p>
          <a:endParaRPr lang="en-US"/>
        </a:p>
      </dgm:t>
    </dgm:pt>
    <dgm:pt modelId="{4692F73F-E979-B449-AE3B-BBEAC29D0880}" type="sibTrans" cxnId="{7D26107E-8FE6-CE45-8140-2E1D8DECC346}">
      <dgm:prSet/>
      <dgm:spPr/>
      <dgm:t>
        <a:bodyPr/>
        <a:lstStyle/>
        <a:p>
          <a:endParaRPr lang="en-US"/>
        </a:p>
      </dgm:t>
    </dgm:pt>
    <dgm:pt modelId="{641445EE-B81B-614D-A880-156180AA757E}">
      <dgm:prSet phldrT="[Text]" custT="1">
        <dgm:style>
          <a:lnRef idx="2">
            <a:schemeClr val="accent1"/>
          </a:lnRef>
          <a:fillRef idx="1">
            <a:schemeClr val="lt1"/>
          </a:fillRef>
          <a:effectRef idx="0">
            <a:schemeClr val="accent1"/>
          </a:effectRef>
          <a:fontRef idx="minor">
            <a:schemeClr val="dk1"/>
          </a:fontRef>
        </dgm:style>
      </dgm:prSet>
      <dgm:spPr>
        <a:noFill/>
        <a:ln/>
      </dgm:spPr>
      <dgm:t>
        <a:bodyPr/>
        <a:lstStyle/>
        <a:p>
          <a:r>
            <a:rPr lang="en-US" sz="1200" dirty="0">
              <a:solidFill>
                <a:schemeClr val="tx1"/>
              </a:solidFill>
            </a:rPr>
            <a:t>Safe programming languages, APIs,</a:t>
          </a:r>
        </a:p>
      </dgm:t>
    </dgm:pt>
    <dgm:pt modelId="{C143B9F3-2F6B-174D-9E39-78E0808CA193}" type="parTrans" cxnId="{25950371-7A51-3342-863F-07A7BA9DC7AC}">
      <dgm:prSet/>
      <dgm:spPr/>
      <dgm:t>
        <a:bodyPr/>
        <a:lstStyle/>
        <a:p>
          <a:endParaRPr lang="en-US"/>
        </a:p>
      </dgm:t>
    </dgm:pt>
    <dgm:pt modelId="{C2BC0A21-63A5-CD42-B3FA-9882CDE85FCB}" type="sibTrans" cxnId="{25950371-7A51-3342-863F-07A7BA9DC7AC}">
      <dgm:prSet/>
      <dgm:spPr/>
      <dgm:t>
        <a:bodyPr/>
        <a:lstStyle/>
        <a:p>
          <a:endParaRPr lang="en-US"/>
        </a:p>
      </dgm:t>
    </dgm:pt>
    <dgm:pt modelId="{06B05F65-D983-AB43-B0D1-209B54F35789}">
      <dgm:prSet phldrT="[Text]"/>
      <dgm:spPr/>
      <dgm:t>
        <a:bodyPr/>
        <a:lstStyle/>
        <a:p>
          <a:r>
            <a:rPr lang="en-US" dirty="0"/>
            <a:t>Detection</a:t>
          </a:r>
        </a:p>
      </dgm:t>
    </dgm:pt>
    <dgm:pt modelId="{72E68013-C563-2545-84F6-2A63BC603099}" type="parTrans" cxnId="{3DAAB351-23AC-814C-9298-2586289BAFEB}">
      <dgm:prSet/>
      <dgm:spPr/>
      <dgm:t>
        <a:bodyPr/>
        <a:lstStyle/>
        <a:p>
          <a:endParaRPr lang="en-US"/>
        </a:p>
      </dgm:t>
    </dgm:pt>
    <dgm:pt modelId="{DCEB5625-828C-5E4D-AC1F-6968F36B5575}" type="sibTrans" cxnId="{3DAAB351-23AC-814C-9298-2586289BAFEB}">
      <dgm:prSet/>
      <dgm:spPr/>
      <dgm:t>
        <a:bodyPr/>
        <a:lstStyle/>
        <a:p>
          <a:endParaRPr lang="en-US"/>
        </a:p>
      </dgm:t>
    </dgm:pt>
    <dgm:pt modelId="{B9AD283E-409A-CE42-B508-A74D462AB4D3}">
      <dgm:prSet phldrT="[Text]" custT="1">
        <dgm:style>
          <a:lnRef idx="1">
            <a:schemeClr val="accent1"/>
          </a:lnRef>
          <a:fillRef idx="2">
            <a:schemeClr val="accent1"/>
          </a:fillRef>
          <a:effectRef idx="1">
            <a:schemeClr val="accent1"/>
          </a:effectRef>
          <a:fontRef idx="minor">
            <a:schemeClr val="dk1"/>
          </a:fontRef>
        </dgm:style>
      </dgm:prSet>
      <dgm:spPr>
        <a:noFill/>
      </dgm:spPr>
      <dgm:t>
        <a:bodyPr/>
        <a:lstStyle/>
        <a:p>
          <a:r>
            <a:rPr lang="en-US" sz="1200" dirty="0">
              <a:solidFill>
                <a:schemeClr val="tx1"/>
              </a:solidFill>
            </a:rPr>
            <a:t>Security code reviews,</a:t>
          </a:r>
          <a:endParaRPr lang="en-US" sz="1200" b="1" dirty="0">
            <a:solidFill>
              <a:schemeClr val="tx1"/>
            </a:solidFill>
          </a:endParaRPr>
        </a:p>
      </dgm:t>
    </dgm:pt>
    <dgm:pt modelId="{1595D2F2-C1A1-BE43-9778-45DBB741179F}" type="parTrans" cxnId="{83F5A75F-7F35-A142-BE5A-17841CA87088}">
      <dgm:prSet/>
      <dgm:spPr/>
      <dgm:t>
        <a:bodyPr/>
        <a:lstStyle/>
        <a:p>
          <a:endParaRPr lang="en-US"/>
        </a:p>
      </dgm:t>
    </dgm:pt>
    <dgm:pt modelId="{581C4E91-D91F-CE45-9206-8ABDE296669B}" type="sibTrans" cxnId="{83F5A75F-7F35-A142-BE5A-17841CA87088}">
      <dgm:prSet/>
      <dgm:spPr/>
      <dgm:t>
        <a:bodyPr/>
        <a:lstStyle/>
        <a:p>
          <a:endParaRPr lang="en-US"/>
        </a:p>
      </dgm:t>
    </dgm:pt>
    <dgm:pt modelId="{14B676BF-A5B0-C641-B037-F2E6C93D2E0B}">
      <dgm:prSet phldrT="[Text]" custT="1">
        <dgm:style>
          <a:lnRef idx="1">
            <a:schemeClr val="accent1"/>
          </a:lnRef>
          <a:fillRef idx="2">
            <a:schemeClr val="accent1"/>
          </a:fillRef>
          <a:effectRef idx="1">
            <a:schemeClr val="accent1"/>
          </a:effectRef>
          <a:fontRef idx="minor">
            <a:schemeClr val="dk1"/>
          </a:fontRef>
        </dgm:style>
      </dgm:prSet>
      <dgm:spPr>
        <a:noFill/>
      </dgm:spPr>
      <dgm:t>
        <a:bodyPr/>
        <a:lstStyle/>
        <a:p>
          <a:r>
            <a:rPr lang="en-US" sz="1200" dirty="0">
              <a:solidFill>
                <a:schemeClr val="tx1"/>
              </a:solidFill>
            </a:rPr>
            <a:t>Security testing,</a:t>
          </a:r>
        </a:p>
      </dgm:t>
    </dgm:pt>
    <dgm:pt modelId="{605282D7-C91A-C741-9E0E-E70273AE8C8E}" type="parTrans" cxnId="{AAD4D545-C7BE-C74B-A957-34090B0B694E}">
      <dgm:prSet/>
      <dgm:spPr/>
      <dgm:t>
        <a:bodyPr/>
        <a:lstStyle/>
        <a:p>
          <a:endParaRPr lang="en-US"/>
        </a:p>
      </dgm:t>
    </dgm:pt>
    <dgm:pt modelId="{0D72ACCF-ED01-294A-BCD4-F5C68253C18F}" type="sibTrans" cxnId="{AAD4D545-C7BE-C74B-A957-34090B0B694E}">
      <dgm:prSet/>
      <dgm:spPr/>
      <dgm:t>
        <a:bodyPr/>
        <a:lstStyle/>
        <a:p>
          <a:endParaRPr lang="en-US"/>
        </a:p>
      </dgm:t>
    </dgm:pt>
    <dgm:pt modelId="{8706803B-E0E4-784D-9475-CC4494D8E1A2}">
      <dgm:prSet phldrT="[Text]"/>
      <dgm:spPr/>
      <dgm:t>
        <a:bodyPr/>
        <a:lstStyle/>
        <a:p>
          <a:r>
            <a:rPr lang="en-US" dirty="0"/>
            <a:t>Mitigation</a:t>
          </a:r>
        </a:p>
      </dgm:t>
    </dgm:pt>
    <dgm:pt modelId="{930CB661-0E5D-B249-8385-D683C536E33A}" type="parTrans" cxnId="{B898DFE3-765A-A349-86EF-F3591374A112}">
      <dgm:prSet/>
      <dgm:spPr/>
      <dgm:t>
        <a:bodyPr/>
        <a:lstStyle/>
        <a:p>
          <a:endParaRPr lang="en-US"/>
        </a:p>
      </dgm:t>
    </dgm:pt>
    <dgm:pt modelId="{576B8B22-D1AD-8648-B800-3BD6639FC129}" type="sibTrans" cxnId="{B898DFE3-765A-A349-86EF-F3591374A112}">
      <dgm:prSet/>
      <dgm:spPr/>
      <dgm:t>
        <a:bodyPr/>
        <a:lstStyle/>
        <a:p>
          <a:endParaRPr lang="en-US"/>
        </a:p>
      </dgm:t>
    </dgm:pt>
    <dgm:pt modelId="{70C3F731-3234-0547-8C7D-4149C25CD416}">
      <dgm:prSet phldrT="[Text]" custT="1"/>
      <dgm:spPr/>
      <dgm:t>
        <a:bodyPr/>
        <a:lstStyle/>
        <a:p>
          <a:r>
            <a:rPr lang="en-US" sz="1200" dirty="0"/>
            <a:t>Runtime monitoring</a:t>
          </a:r>
          <a:endParaRPr lang="en-US" sz="1200" b="1" dirty="0"/>
        </a:p>
      </dgm:t>
    </dgm:pt>
    <dgm:pt modelId="{47610DF3-9BBE-D446-ADDE-5780413B2B32}" type="parTrans" cxnId="{19464937-553B-AD49-BDAB-13DD391DACC2}">
      <dgm:prSet/>
      <dgm:spPr/>
      <dgm:t>
        <a:bodyPr/>
        <a:lstStyle/>
        <a:p>
          <a:endParaRPr lang="en-US"/>
        </a:p>
      </dgm:t>
    </dgm:pt>
    <dgm:pt modelId="{F74F42EF-B6B0-0841-A2A2-6B85399D8D4D}" type="sibTrans" cxnId="{19464937-553B-AD49-BDAB-13DD391DACC2}">
      <dgm:prSet/>
      <dgm:spPr/>
      <dgm:t>
        <a:bodyPr/>
        <a:lstStyle/>
        <a:p>
          <a:endParaRPr lang="en-US"/>
        </a:p>
      </dgm:t>
    </dgm:pt>
    <dgm:pt modelId="{6A8EAF50-582F-7442-9545-9A1FC02AF273}">
      <dgm:prSet phldrT="[Text]" custT="1">
        <dgm:style>
          <a:lnRef idx="2">
            <a:schemeClr val="accent1"/>
          </a:lnRef>
          <a:fillRef idx="1">
            <a:schemeClr val="lt1"/>
          </a:fillRef>
          <a:effectRef idx="0">
            <a:schemeClr val="accent1"/>
          </a:effectRef>
          <a:fontRef idx="minor">
            <a:schemeClr val="dk1"/>
          </a:fontRef>
        </dgm:style>
      </dgm:prSet>
      <dgm:spPr>
        <a:noFill/>
        <a:ln/>
      </dgm:spPr>
      <dgm:t>
        <a:bodyPr/>
        <a:lstStyle/>
        <a:p>
          <a:r>
            <a:rPr lang="en-US" sz="1200" dirty="0">
              <a:solidFill>
                <a:schemeClr val="tx1"/>
              </a:solidFill>
            </a:rPr>
            <a:t>Secure coding standards, etc.</a:t>
          </a:r>
        </a:p>
      </dgm:t>
    </dgm:pt>
    <dgm:pt modelId="{F78A6444-8AC1-6B4A-8EA9-C2100DB8FBCC}" type="parTrans" cxnId="{4DC0ECE4-6803-D04B-89DD-7A1F42799D30}">
      <dgm:prSet/>
      <dgm:spPr/>
      <dgm:t>
        <a:bodyPr/>
        <a:lstStyle/>
        <a:p>
          <a:endParaRPr lang="en-US"/>
        </a:p>
      </dgm:t>
    </dgm:pt>
    <dgm:pt modelId="{C300669A-392F-224A-A14C-6BC121528C40}" type="sibTrans" cxnId="{4DC0ECE4-6803-D04B-89DD-7A1F42799D30}">
      <dgm:prSet/>
      <dgm:spPr/>
      <dgm:t>
        <a:bodyPr/>
        <a:lstStyle/>
        <a:p>
          <a:endParaRPr lang="en-US"/>
        </a:p>
      </dgm:t>
    </dgm:pt>
    <dgm:pt modelId="{55BFD4D6-B399-7E45-BC0C-B522234E2ECE}">
      <dgm:prSet phldrT="[Text]" custT="1">
        <dgm:style>
          <a:lnRef idx="1">
            <a:schemeClr val="accent1"/>
          </a:lnRef>
          <a:fillRef idx="2">
            <a:schemeClr val="accent1"/>
          </a:fillRef>
          <a:effectRef idx="1">
            <a:schemeClr val="accent1"/>
          </a:effectRef>
          <a:fontRef idx="minor">
            <a:schemeClr val="dk1"/>
          </a:fontRef>
        </dgm:style>
      </dgm:prSet>
      <dgm:spPr>
        <a:noFill/>
      </dgm:spPr>
      <dgm:t>
        <a:bodyPr/>
        <a:lstStyle/>
        <a:p>
          <a:r>
            <a:rPr lang="en-US" sz="1200" dirty="0">
              <a:solidFill>
                <a:schemeClr val="tx1"/>
              </a:solidFill>
            </a:rPr>
            <a:t>Penetration testing, etc.</a:t>
          </a:r>
        </a:p>
      </dgm:t>
    </dgm:pt>
    <dgm:pt modelId="{CF0014DD-8091-BD43-8318-61464B193790}" type="parTrans" cxnId="{E0BC7192-D4D4-7D4C-831B-65A3E9F3503B}">
      <dgm:prSet/>
      <dgm:spPr/>
      <dgm:t>
        <a:bodyPr/>
        <a:lstStyle/>
        <a:p>
          <a:endParaRPr lang="en-US"/>
        </a:p>
      </dgm:t>
    </dgm:pt>
    <dgm:pt modelId="{5E464BE0-3514-A942-8645-327FF3C79621}" type="sibTrans" cxnId="{E0BC7192-D4D4-7D4C-831B-65A3E9F3503B}">
      <dgm:prSet/>
      <dgm:spPr/>
      <dgm:t>
        <a:bodyPr/>
        <a:lstStyle/>
        <a:p>
          <a:endParaRPr lang="en-US"/>
        </a:p>
      </dgm:t>
    </dgm:pt>
    <dgm:pt modelId="{52FFF904-4ECD-0840-B812-72C7490EF8BF}">
      <dgm:prSet phldrT="[Text]" custT="1"/>
      <dgm:spPr/>
      <dgm:t>
        <a:bodyPr/>
        <a:lstStyle/>
        <a:p>
          <a:r>
            <a:rPr lang="en-US" sz="1200" dirty="0"/>
            <a:t>Automates software diversity, etc.</a:t>
          </a:r>
        </a:p>
      </dgm:t>
    </dgm:pt>
    <dgm:pt modelId="{052D4A57-B78E-C949-835E-B23E00BD3888}" type="parTrans" cxnId="{5E786296-4259-DE46-B773-64B7BF44417F}">
      <dgm:prSet/>
      <dgm:spPr/>
      <dgm:t>
        <a:bodyPr/>
        <a:lstStyle/>
        <a:p>
          <a:endParaRPr lang="en-US"/>
        </a:p>
      </dgm:t>
    </dgm:pt>
    <dgm:pt modelId="{C3C6094F-5640-3041-B59F-CDFCEDA10FE5}" type="sibTrans" cxnId="{5E786296-4259-DE46-B773-64B7BF44417F}">
      <dgm:prSet/>
      <dgm:spPr/>
      <dgm:t>
        <a:bodyPr/>
        <a:lstStyle/>
        <a:p>
          <a:endParaRPr lang="en-US"/>
        </a:p>
      </dgm:t>
    </dgm:pt>
    <dgm:pt modelId="{9C3BA27A-9E7E-3B44-98DE-710F9B2CB27A}">
      <dgm:prSet phldrT="[Text]" custT="1">
        <dgm:style>
          <a:lnRef idx="1">
            <a:schemeClr val="accent1"/>
          </a:lnRef>
          <a:fillRef idx="2">
            <a:schemeClr val="accent1"/>
          </a:fillRef>
          <a:effectRef idx="1">
            <a:schemeClr val="accent1"/>
          </a:effectRef>
          <a:fontRef idx="minor">
            <a:schemeClr val="dk1"/>
          </a:fontRef>
        </dgm:style>
      </dgm:prSet>
      <dgm:spPr>
        <a:noFill/>
      </dgm:spPr>
      <dgm:t>
        <a:bodyPr/>
        <a:lstStyle/>
        <a:p>
          <a:r>
            <a:rPr lang="en-US" sz="1200" dirty="0">
              <a:solidFill>
                <a:schemeClr val="tx1"/>
              </a:solidFill>
            </a:rPr>
            <a:t>Static code analysis,</a:t>
          </a:r>
        </a:p>
      </dgm:t>
    </dgm:pt>
    <dgm:pt modelId="{C1B6E29C-0BE6-FA4D-BAC9-19C331DBB6C9}" type="parTrans" cxnId="{6837E9EA-B176-294D-8770-E4BE44D91422}">
      <dgm:prSet/>
      <dgm:spPr/>
      <dgm:t>
        <a:bodyPr/>
        <a:lstStyle/>
        <a:p>
          <a:endParaRPr lang="en-US"/>
        </a:p>
      </dgm:t>
    </dgm:pt>
    <dgm:pt modelId="{93118268-3A8C-E94E-89A6-623858196F1A}" type="sibTrans" cxnId="{6837E9EA-B176-294D-8770-E4BE44D91422}">
      <dgm:prSet/>
      <dgm:spPr/>
      <dgm:t>
        <a:bodyPr/>
        <a:lstStyle/>
        <a:p>
          <a:endParaRPr lang="en-US"/>
        </a:p>
      </dgm:t>
    </dgm:pt>
    <dgm:pt modelId="{7644A755-39E1-894E-8122-32806B7E2D8F}">
      <dgm:prSet phldrT="[Text]" custT="1">
        <dgm:style>
          <a:lnRef idx="2">
            <a:schemeClr val="accent1"/>
          </a:lnRef>
          <a:fillRef idx="1">
            <a:schemeClr val="lt1"/>
          </a:fillRef>
          <a:effectRef idx="0">
            <a:schemeClr val="accent1"/>
          </a:effectRef>
          <a:fontRef idx="minor">
            <a:schemeClr val="dk1"/>
          </a:fontRef>
        </dgm:style>
      </dgm:prSet>
      <dgm:spPr>
        <a:noFill/>
        <a:ln/>
      </dgm:spPr>
      <dgm:t>
        <a:bodyPr/>
        <a:lstStyle/>
        <a:p>
          <a:r>
            <a:rPr lang="en-US" sz="1200" b="1" dirty="0">
              <a:solidFill>
                <a:schemeClr val="tx1"/>
              </a:solidFill>
            </a:rPr>
            <a:t>Prevent vulnerabilities from being introduced</a:t>
          </a:r>
          <a:r>
            <a:rPr lang="en-US" sz="1200" dirty="0">
              <a:solidFill>
                <a:schemeClr val="tx1"/>
              </a:solidFill>
            </a:rPr>
            <a:t>:</a:t>
          </a:r>
        </a:p>
      </dgm:t>
    </dgm:pt>
    <dgm:pt modelId="{D7B6B608-68F1-124F-AFD0-04FBFB00CE9F}" type="parTrans" cxnId="{3ECF4CE9-65C8-FA45-9B61-A404B5B71C62}">
      <dgm:prSet/>
      <dgm:spPr/>
      <dgm:t>
        <a:bodyPr/>
        <a:lstStyle/>
        <a:p>
          <a:endParaRPr lang="en-US"/>
        </a:p>
      </dgm:t>
    </dgm:pt>
    <dgm:pt modelId="{760AE924-BFC4-4B41-9E4A-A5008724FF28}" type="sibTrans" cxnId="{3ECF4CE9-65C8-FA45-9B61-A404B5B71C62}">
      <dgm:prSet/>
      <dgm:spPr/>
      <dgm:t>
        <a:bodyPr/>
        <a:lstStyle/>
        <a:p>
          <a:endParaRPr lang="en-US"/>
        </a:p>
      </dgm:t>
    </dgm:pt>
    <dgm:pt modelId="{46C2AB1C-9D56-C946-A5B6-EDD6614CB467}">
      <dgm:prSet phldrT="[Text]" custT="1">
        <dgm:style>
          <a:lnRef idx="1">
            <a:schemeClr val="accent1"/>
          </a:lnRef>
          <a:fillRef idx="2">
            <a:schemeClr val="accent1"/>
          </a:fillRef>
          <a:effectRef idx="1">
            <a:schemeClr val="accent1"/>
          </a:effectRef>
          <a:fontRef idx="minor">
            <a:schemeClr val="dk1"/>
          </a:fontRef>
        </dgm:style>
      </dgm:prSet>
      <dgm:spPr>
        <a:noFill/>
      </dgm:spPr>
      <dgm:t>
        <a:bodyPr/>
        <a:lstStyle/>
        <a:p>
          <a:r>
            <a:rPr lang="en-US" sz="1200" b="1" dirty="0">
              <a:solidFill>
                <a:schemeClr val="tx1"/>
              </a:solidFill>
            </a:rPr>
            <a:t>Detect vulnerabilities in project artifacts during development</a:t>
          </a:r>
        </a:p>
      </dgm:t>
    </dgm:pt>
    <dgm:pt modelId="{F8EFC855-6465-0D42-9129-08816A467E6E}" type="parTrans" cxnId="{61860E91-471C-BD49-B606-2FB585261B13}">
      <dgm:prSet/>
      <dgm:spPr/>
      <dgm:t>
        <a:bodyPr/>
        <a:lstStyle/>
        <a:p>
          <a:endParaRPr lang="en-US"/>
        </a:p>
      </dgm:t>
    </dgm:pt>
    <dgm:pt modelId="{989AF6AC-36D3-4344-B6EF-D199276C7785}" type="sibTrans" cxnId="{61860E91-471C-BD49-B606-2FB585261B13}">
      <dgm:prSet/>
      <dgm:spPr/>
      <dgm:t>
        <a:bodyPr/>
        <a:lstStyle/>
        <a:p>
          <a:endParaRPr lang="en-US"/>
        </a:p>
      </dgm:t>
    </dgm:pt>
    <dgm:pt modelId="{C88466D2-420C-A044-9EE1-60ADE06A8F4B}">
      <dgm:prSet phldrT="[Text]" custT="1"/>
      <dgm:spPr/>
      <dgm:t>
        <a:bodyPr/>
        <a:lstStyle/>
        <a:p>
          <a:r>
            <a:rPr lang="en-US" sz="1200" b="1" dirty="0"/>
            <a:t>Mitigate impact at runtime</a:t>
          </a:r>
        </a:p>
      </dgm:t>
    </dgm:pt>
    <dgm:pt modelId="{9C708707-1E23-2A45-B231-9D8EED22558F}" type="parTrans" cxnId="{7A7D7D17-82D5-C94C-8757-8C69CA7D36DE}">
      <dgm:prSet/>
      <dgm:spPr/>
      <dgm:t>
        <a:bodyPr/>
        <a:lstStyle/>
        <a:p>
          <a:endParaRPr lang="en-US"/>
        </a:p>
      </dgm:t>
    </dgm:pt>
    <dgm:pt modelId="{1A267850-ACA2-AD45-9E87-1A02CF17EF9B}" type="sibTrans" cxnId="{7A7D7D17-82D5-C94C-8757-8C69CA7D36DE}">
      <dgm:prSet/>
      <dgm:spPr/>
      <dgm:t>
        <a:bodyPr/>
        <a:lstStyle/>
        <a:p>
          <a:endParaRPr lang="en-US"/>
        </a:p>
      </dgm:t>
    </dgm:pt>
    <dgm:pt modelId="{9BDE469B-A9DC-E244-9EBE-10BE72B44D17}" type="pres">
      <dgm:prSet presAssocID="{50CF5A68-6C0F-5444-845F-7DB44F48DB5A}" presName="linearFlow" presStyleCnt="0">
        <dgm:presLayoutVars>
          <dgm:dir/>
          <dgm:animLvl val="lvl"/>
          <dgm:resizeHandles val="exact"/>
        </dgm:presLayoutVars>
      </dgm:prSet>
      <dgm:spPr/>
    </dgm:pt>
    <dgm:pt modelId="{FD0E40ED-07FF-7644-9B39-D54F1EDB7CF8}" type="pres">
      <dgm:prSet presAssocID="{02BE6391-504A-394A-BE95-D7D985E3EA76}" presName="composite" presStyleCnt="0"/>
      <dgm:spPr/>
    </dgm:pt>
    <dgm:pt modelId="{17FA8B39-44B4-F641-B79B-BD4EC00F2201}" type="pres">
      <dgm:prSet presAssocID="{02BE6391-504A-394A-BE95-D7D985E3EA76}" presName="parentText" presStyleLbl="alignNode1" presStyleIdx="0" presStyleCnt="3">
        <dgm:presLayoutVars>
          <dgm:chMax val="1"/>
          <dgm:bulletEnabled val="1"/>
        </dgm:presLayoutVars>
      </dgm:prSet>
      <dgm:spPr/>
    </dgm:pt>
    <dgm:pt modelId="{535BFF52-86B5-B944-83DA-739B19148839}" type="pres">
      <dgm:prSet presAssocID="{02BE6391-504A-394A-BE95-D7D985E3EA76}" presName="descendantText" presStyleLbl="alignAcc1" presStyleIdx="0" presStyleCnt="3">
        <dgm:presLayoutVars>
          <dgm:bulletEnabled val="1"/>
        </dgm:presLayoutVars>
      </dgm:prSet>
      <dgm:spPr/>
    </dgm:pt>
    <dgm:pt modelId="{C5943534-A3D7-0F48-BBF3-4AEC385C017C}" type="pres">
      <dgm:prSet presAssocID="{4692F73F-E979-B449-AE3B-BBEAC29D0880}" presName="sp" presStyleCnt="0"/>
      <dgm:spPr/>
    </dgm:pt>
    <dgm:pt modelId="{42F4437C-9427-7B43-B901-0EA014CB3D0D}" type="pres">
      <dgm:prSet presAssocID="{06B05F65-D983-AB43-B0D1-209B54F35789}" presName="composite" presStyleCnt="0"/>
      <dgm:spPr/>
    </dgm:pt>
    <dgm:pt modelId="{B9FF6D44-CE41-B24B-9607-57A143FB7347}" type="pres">
      <dgm:prSet presAssocID="{06B05F65-D983-AB43-B0D1-209B54F35789}" presName="parentText" presStyleLbl="alignNode1" presStyleIdx="1" presStyleCnt="3">
        <dgm:presLayoutVars>
          <dgm:chMax val="1"/>
          <dgm:bulletEnabled val="1"/>
        </dgm:presLayoutVars>
      </dgm:prSet>
      <dgm:spPr/>
    </dgm:pt>
    <dgm:pt modelId="{4717F2B8-6C27-464B-851A-E5646D960820}" type="pres">
      <dgm:prSet presAssocID="{06B05F65-D983-AB43-B0D1-209B54F35789}" presName="descendantText" presStyleLbl="alignAcc1" presStyleIdx="1" presStyleCnt="3">
        <dgm:presLayoutVars>
          <dgm:bulletEnabled val="1"/>
        </dgm:presLayoutVars>
      </dgm:prSet>
      <dgm:spPr/>
    </dgm:pt>
    <dgm:pt modelId="{166DC196-AD4A-EF47-B046-59373CD3F329}" type="pres">
      <dgm:prSet presAssocID="{DCEB5625-828C-5E4D-AC1F-6968F36B5575}" presName="sp" presStyleCnt="0"/>
      <dgm:spPr/>
    </dgm:pt>
    <dgm:pt modelId="{34B117BF-6D58-2F47-B6CD-990F57E2E521}" type="pres">
      <dgm:prSet presAssocID="{8706803B-E0E4-784D-9475-CC4494D8E1A2}" presName="composite" presStyleCnt="0"/>
      <dgm:spPr/>
    </dgm:pt>
    <dgm:pt modelId="{45BE4B2A-EDF2-0B47-9068-6B2E73E8EEB7}" type="pres">
      <dgm:prSet presAssocID="{8706803B-E0E4-784D-9475-CC4494D8E1A2}" presName="parentText" presStyleLbl="alignNode1" presStyleIdx="2" presStyleCnt="3">
        <dgm:presLayoutVars>
          <dgm:chMax val="1"/>
          <dgm:bulletEnabled val="1"/>
        </dgm:presLayoutVars>
      </dgm:prSet>
      <dgm:spPr/>
    </dgm:pt>
    <dgm:pt modelId="{22F63283-D63B-EA41-88CF-1388E5DB11D7}" type="pres">
      <dgm:prSet presAssocID="{8706803B-E0E4-784D-9475-CC4494D8E1A2}" presName="descendantText" presStyleLbl="alignAcc1" presStyleIdx="2" presStyleCnt="3">
        <dgm:presLayoutVars>
          <dgm:bulletEnabled val="1"/>
        </dgm:presLayoutVars>
      </dgm:prSet>
      <dgm:spPr/>
    </dgm:pt>
  </dgm:ptLst>
  <dgm:cxnLst>
    <dgm:cxn modelId="{B4785317-303E-4D47-B6D9-EBE38F943A74}" type="presOf" srcId="{02BE6391-504A-394A-BE95-D7D985E3EA76}" destId="{17FA8B39-44B4-F641-B79B-BD4EC00F2201}" srcOrd="0" destOrd="0" presId="urn:microsoft.com/office/officeart/2005/8/layout/chevron2"/>
    <dgm:cxn modelId="{7A7D7D17-82D5-C94C-8757-8C69CA7D36DE}" srcId="{8706803B-E0E4-784D-9475-CC4494D8E1A2}" destId="{C88466D2-420C-A044-9EE1-60ADE06A8F4B}" srcOrd="0" destOrd="0" parTransId="{9C708707-1E23-2A45-B231-9D8EED22558F}" sibTransId="{1A267850-ACA2-AD45-9E87-1A02CF17EF9B}"/>
    <dgm:cxn modelId="{6A71FB1A-7739-3D46-9223-92D8D2F75185}" type="presOf" srcId="{641445EE-B81B-614D-A880-156180AA757E}" destId="{535BFF52-86B5-B944-83DA-739B19148839}" srcOrd="0" destOrd="1" presId="urn:microsoft.com/office/officeart/2005/8/layout/chevron2"/>
    <dgm:cxn modelId="{08346331-FAEB-984F-AA51-21A54AACA43F}" type="presOf" srcId="{06B05F65-D983-AB43-B0D1-209B54F35789}" destId="{B9FF6D44-CE41-B24B-9607-57A143FB7347}" srcOrd="0" destOrd="0" presId="urn:microsoft.com/office/officeart/2005/8/layout/chevron2"/>
    <dgm:cxn modelId="{19464937-553B-AD49-BDAB-13DD391DACC2}" srcId="{C88466D2-420C-A044-9EE1-60ADE06A8F4B}" destId="{70C3F731-3234-0547-8C7D-4149C25CD416}" srcOrd="0" destOrd="0" parTransId="{47610DF3-9BBE-D446-ADDE-5780413B2B32}" sibTransId="{F74F42EF-B6B0-0841-A2A2-6B85399D8D4D}"/>
    <dgm:cxn modelId="{2E29343B-2041-6948-B2A7-5134FEA22337}" type="presOf" srcId="{B9AD283E-409A-CE42-B508-A74D462AB4D3}" destId="{4717F2B8-6C27-464B-851A-E5646D960820}" srcOrd="0" destOrd="1" presId="urn:microsoft.com/office/officeart/2005/8/layout/chevron2"/>
    <dgm:cxn modelId="{2B374F44-E347-984E-8F32-E70D19DD65B1}" type="presOf" srcId="{9C3BA27A-9E7E-3B44-98DE-710F9B2CB27A}" destId="{4717F2B8-6C27-464B-851A-E5646D960820}" srcOrd="0" destOrd="3" presId="urn:microsoft.com/office/officeart/2005/8/layout/chevron2"/>
    <dgm:cxn modelId="{AAD4D545-C7BE-C74B-A957-34090B0B694E}" srcId="{46C2AB1C-9D56-C946-A5B6-EDD6614CB467}" destId="{14B676BF-A5B0-C641-B037-F2E6C93D2E0B}" srcOrd="1" destOrd="0" parTransId="{605282D7-C91A-C741-9E0E-E70273AE8C8E}" sibTransId="{0D72ACCF-ED01-294A-BCD4-F5C68253C18F}"/>
    <dgm:cxn modelId="{308C374B-4BF1-0740-99D0-957B6DADAF35}" type="presOf" srcId="{7644A755-39E1-894E-8122-32806B7E2D8F}" destId="{535BFF52-86B5-B944-83DA-739B19148839}" srcOrd="0" destOrd="0" presId="urn:microsoft.com/office/officeart/2005/8/layout/chevron2"/>
    <dgm:cxn modelId="{3DAAB351-23AC-814C-9298-2586289BAFEB}" srcId="{50CF5A68-6C0F-5444-845F-7DB44F48DB5A}" destId="{06B05F65-D983-AB43-B0D1-209B54F35789}" srcOrd="1" destOrd="0" parTransId="{72E68013-C563-2545-84F6-2A63BC603099}" sibTransId="{DCEB5625-828C-5E4D-AC1F-6968F36B5575}"/>
    <dgm:cxn modelId="{83F5A75F-7F35-A142-BE5A-17841CA87088}" srcId="{46C2AB1C-9D56-C946-A5B6-EDD6614CB467}" destId="{B9AD283E-409A-CE42-B508-A74D462AB4D3}" srcOrd="0" destOrd="0" parTransId="{1595D2F2-C1A1-BE43-9778-45DBB741179F}" sibTransId="{581C4E91-D91F-CE45-9206-8ABDE296669B}"/>
    <dgm:cxn modelId="{46657E6B-BBDA-5D4E-88DC-8ABBBAF79F73}" type="presOf" srcId="{50CF5A68-6C0F-5444-845F-7DB44F48DB5A}" destId="{9BDE469B-A9DC-E244-9EBE-10BE72B44D17}" srcOrd="0" destOrd="0" presId="urn:microsoft.com/office/officeart/2005/8/layout/chevron2"/>
    <dgm:cxn modelId="{25950371-7A51-3342-863F-07A7BA9DC7AC}" srcId="{7644A755-39E1-894E-8122-32806B7E2D8F}" destId="{641445EE-B81B-614D-A880-156180AA757E}" srcOrd="0" destOrd="0" parTransId="{C143B9F3-2F6B-174D-9E39-78E0808CA193}" sibTransId="{C2BC0A21-63A5-CD42-B3FA-9882CDE85FCB}"/>
    <dgm:cxn modelId="{7D26107E-8FE6-CE45-8140-2E1D8DECC346}" srcId="{50CF5A68-6C0F-5444-845F-7DB44F48DB5A}" destId="{02BE6391-504A-394A-BE95-D7D985E3EA76}" srcOrd="0" destOrd="0" parTransId="{C26FF5E6-F713-F944-8F8B-474C6766DD66}" sibTransId="{4692F73F-E979-B449-AE3B-BBEAC29D0880}"/>
    <dgm:cxn modelId="{61860E91-471C-BD49-B606-2FB585261B13}" srcId="{06B05F65-D983-AB43-B0D1-209B54F35789}" destId="{46C2AB1C-9D56-C946-A5B6-EDD6614CB467}" srcOrd="0" destOrd="0" parTransId="{F8EFC855-6465-0D42-9129-08816A467E6E}" sibTransId="{989AF6AC-36D3-4344-B6EF-D199276C7785}"/>
    <dgm:cxn modelId="{E0BC7192-D4D4-7D4C-831B-65A3E9F3503B}" srcId="{46C2AB1C-9D56-C946-A5B6-EDD6614CB467}" destId="{55BFD4D6-B399-7E45-BC0C-B522234E2ECE}" srcOrd="3" destOrd="0" parTransId="{CF0014DD-8091-BD43-8318-61464B193790}" sibTransId="{5E464BE0-3514-A942-8645-327FF3C79621}"/>
    <dgm:cxn modelId="{5E786296-4259-DE46-B773-64B7BF44417F}" srcId="{C88466D2-420C-A044-9EE1-60ADE06A8F4B}" destId="{52FFF904-4ECD-0840-B812-72C7490EF8BF}" srcOrd="1" destOrd="0" parTransId="{052D4A57-B78E-C949-835E-B23E00BD3888}" sibTransId="{C3C6094F-5640-3041-B59F-CDFCEDA10FE5}"/>
    <dgm:cxn modelId="{9159D3AB-FF15-A142-AA1D-A23EA5698E93}" type="presOf" srcId="{8706803B-E0E4-784D-9475-CC4494D8E1A2}" destId="{45BE4B2A-EDF2-0B47-9068-6B2E73E8EEB7}" srcOrd="0" destOrd="0" presId="urn:microsoft.com/office/officeart/2005/8/layout/chevron2"/>
    <dgm:cxn modelId="{F057D3AE-3FD5-BE4A-B806-A3C3535BA5AA}" type="presOf" srcId="{6A8EAF50-582F-7442-9545-9A1FC02AF273}" destId="{535BFF52-86B5-B944-83DA-739B19148839}" srcOrd="0" destOrd="2" presId="urn:microsoft.com/office/officeart/2005/8/layout/chevron2"/>
    <dgm:cxn modelId="{3DA602B4-7B78-E449-B7E7-FAFADEEA855F}" type="presOf" srcId="{46C2AB1C-9D56-C946-A5B6-EDD6614CB467}" destId="{4717F2B8-6C27-464B-851A-E5646D960820}" srcOrd="0" destOrd="0" presId="urn:microsoft.com/office/officeart/2005/8/layout/chevron2"/>
    <dgm:cxn modelId="{9C3A08B5-7EB7-FE45-9620-E312EFA16529}" type="presOf" srcId="{C88466D2-420C-A044-9EE1-60ADE06A8F4B}" destId="{22F63283-D63B-EA41-88CF-1388E5DB11D7}" srcOrd="0" destOrd="0" presId="urn:microsoft.com/office/officeart/2005/8/layout/chevron2"/>
    <dgm:cxn modelId="{D461ADC8-C30D-E548-96D3-AB6460B46D02}" type="presOf" srcId="{70C3F731-3234-0547-8C7D-4149C25CD416}" destId="{22F63283-D63B-EA41-88CF-1388E5DB11D7}" srcOrd="0" destOrd="1" presId="urn:microsoft.com/office/officeart/2005/8/layout/chevron2"/>
    <dgm:cxn modelId="{0D8E19D0-FD3B-1A45-A616-95E3EB64238F}" type="presOf" srcId="{55BFD4D6-B399-7E45-BC0C-B522234E2ECE}" destId="{4717F2B8-6C27-464B-851A-E5646D960820}" srcOrd="0" destOrd="4" presId="urn:microsoft.com/office/officeart/2005/8/layout/chevron2"/>
    <dgm:cxn modelId="{7E771ED9-0A7B-4145-A0F4-821A74EE45C3}" type="presOf" srcId="{14B676BF-A5B0-C641-B037-F2E6C93D2E0B}" destId="{4717F2B8-6C27-464B-851A-E5646D960820}" srcOrd="0" destOrd="2" presId="urn:microsoft.com/office/officeart/2005/8/layout/chevron2"/>
    <dgm:cxn modelId="{B898DFE3-765A-A349-86EF-F3591374A112}" srcId="{50CF5A68-6C0F-5444-845F-7DB44F48DB5A}" destId="{8706803B-E0E4-784D-9475-CC4494D8E1A2}" srcOrd="2" destOrd="0" parTransId="{930CB661-0E5D-B249-8385-D683C536E33A}" sibTransId="{576B8B22-D1AD-8648-B800-3BD6639FC129}"/>
    <dgm:cxn modelId="{4DC0ECE4-6803-D04B-89DD-7A1F42799D30}" srcId="{7644A755-39E1-894E-8122-32806B7E2D8F}" destId="{6A8EAF50-582F-7442-9545-9A1FC02AF273}" srcOrd="1" destOrd="0" parTransId="{F78A6444-8AC1-6B4A-8EA9-C2100DB8FBCC}" sibTransId="{C300669A-392F-224A-A14C-6BC121528C40}"/>
    <dgm:cxn modelId="{289EA9E6-DC41-0949-B4F7-9C5BFAC61A48}" type="presOf" srcId="{52FFF904-4ECD-0840-B812-72C7490EF8BF}" destId="{22F63283-D63B-EA41-88CF-1388E5DB11D7}" srcOrd="0" destOrd="2" presId="urn:microsoft.com/office/officeart/2005/8/layout/chevron2"/>
    <dgm:cxn modelId="{3ECF4CE9-65C8-FA45-9B61-A404B5B71C62}" srcId="{02BE6391-504A-394A-BE95-D7D985E3EA76}" destId="{7644A755-39E1-894E-8122-32806B7E2D8F}" srcOrd="0" destOrd="0" parTransId="{D7B6B608-68F1-124F-AFD0-04FBFB00CE9F}" sibTransId="{760AE924-BFC4-4B41-9E4A-A5008724FF28}"/>
    <dgm:cxn modelId="{6837E9EA-B176-294D-8770-E4BE44D91422}" srcId="{46C2AB1C-9D56-C946-A5B6-EDD6614CB467}" destId="{9C3BA27A-9E7E-3B44-98DE-710F9B2CB27A}" srcOrd="2" destOrd="0" parTransId="{C1B6E29C-0BE6-FA4D-BAC9-19C331DBB6C9}" sibTransId="{93118268-3A8C-E94E-89A6-623858196F1A}"/>
    <dgm:cxn modelId="{AED82689-6294-6640-AE6B-9D54AF3EB88E}" type="presParOf" srcId="{9BDE469B-A9DC-E244-9EBE-10BE72B44D17}" destId="{FD0E40ED-07FF-7644-9B39-D54F1EDB7CF8}" srcOrd="0" destOrd="0" presId="urn:microsoft.com/office/officeart/2005/8/layout/chevron2"/>
    <dgm:cxn modelId="{915BB360-1A91-794B-8519-91E14E6F4819}" type="presParOf" srcId="{FD0E40ED-07FF-7644-9B39-D54F1EDB7CF8}" destId="{17FA8B39-44B4-F641-B79B-BD4EC00F2201}" srcOrd="0" destOrd="0" presId="urn:microsoft.com/office/officeart/2005/8/layout/chevron2"/>
    <dgm:cxn modelId="{012DD0F1-0CD3-C247-9EB8-6889B9172ECF}" type="presParOf" srcId="{FD0E40ED-07FF-7644-9B39-D54F1EDB7CF8}" destId="{535BFF52-86B5-B944-83DA-739B19148839}" srcOrd="1" destOrd="0" presId="urn:microsoft.com/office/officeart/2005/8/layout/chevron2"/>
    <dgm:cxn modelId="{C50857D9-A899-1E45-B72E-23C6381EC631}" type="presParOf" srcId="{9BDE469B-A9DC-E244-9EBE-10BE72B44D17}" destId="{C5943534-A3D7-0F48-BBF3-4AEC385C017C}" srcOrd="1" destOrd="0" presId="urn:microsoft.com/office/officeart/2005/8/layout/chevron2"/>
    <dgm:cxn modelId="{574B0D9D-1D87-794A-B080-68F5D0FA3E7E}" type="presParOf" srcId="{9BDE469B-A9DC-E244-9EBE-10BE72B44D17}" destId="{42F4437C-9427-7B43-B901-0EA014CB3D0D}" srcOrd="2" destOrd="0" presId="urn:microsoft.com/office/officeart/2005/8/layout/chevron2"/>
    <dgm:cxn modelId="{8AAE106D-68F2-3747-9425-044358D4729D}" type="presParOf" srcId="{42F4437C-9427-7B43-B901-0EA014CB3D0D}" destId="{B9FF6D44-CE41-B24B-9607-57A143FB7347}" srcOrd="0" destOrd="0" presId="urn:microsoft.com/office/officeart/2005/8/layout/chevron2"/>
    <dgm:cxn modelId="{1B83FD33-64ED-8247-96F6-3ECB86BACC71}" type="presParOf" srcId="{42F4437C-9427-7B43-B901-0EA014CB3D0D}" destId="{4717F2B8-6C27-464B-851A-E5646D960820}" srcOrd="1" destOrd="0" presId="urn:microsoft.com/office/officeart/2005/8/layout/chevron2"/>
    <dgm:cxn modelId="{C784A45A-C5F2-0041-AF2F-5E2F21DEE4DA}" type="presParOf" srcId="{9BDE469B-A9DC-E244-9EBE-10BE72B44D17}" destId="{166DC196-AD4A-EF47-B046-59373CD3F329}" srcOrd="3" destOrd="0" presId="urn:microsoft.com/office/officeart/2005/8/layout/chevron2"/>
    <dgm:cxn modelId="{CE03D0BB-D051-0647-A5D4-4DD691D60053}" type="presParOf" srcId="{9BDE469B-A9DC-E244-9EBE-10BE72B44D17}" destId="{34B117BF-6D58-2F47-B6CD-990F57E2E521}" srcOrd="4" destOrd="0" presId="urn:microsoft.com/office/officeart/2005/8/layout/chevron2"/>
    <dgm:cxn modelId="{8D1C6720-CE8D-8A45-8013-7EA1B87063B1}" type="presParOf" srcId="{34B117BF-6D58-2F47-B6CD-990F57E2E521}" destId="{45BE4B2A-EDF2-0B47-9068-6B2E73E8EEB7}" srcOrd="0" destOrd="0" presId="urn:microsoft.com/office/officeart/2005/8/layout/chevron2"/>
    <dgm:cxn modelId="{4D3660D9-5C48-6940-9384-33CD85D140EA}" type="presParOf" srcId="{34B117BF-6D58-2F47-B6CD-990F57E2E521}" destId="{22F63283-D63B-EA41-88CF-1388E5DB1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CF5A68-6C0F-5444-845F-7DB44F48DB5A}"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02BE6391-504A-394A-BE95-D7D985E3EA76}">
      <dgm:prSet phldrT="[Text]"/>
      <dgm:spPr/>
      <dgm:t>
        <a:bodyPr/>
        <a:lstStyle/>
        <a:p>
          <a:r>
            <a:rPr lang="en-US" dirty="0"/>
            <a:t>Prevention</a:t>
          </a:r>
        </a:p>
      </dgm:t>
    </dgm:pt>
    <dgm:pt modelId="{C26FF5E6-F713-F944-8F8B-474C6766DD66}" type="parTrans" cxnId="{7D26107E-8FE6-CE45-8140-2E1D8DECC346}">
      <dgm:prSet/>
      <dgm:spPr/>
      <dgm:t>
        <a:bodyPr/>
        <a:lstStyle/>
        <a:p>
          <a:endParaRPr lang="en-US"/>
        </a:p>
      </dgm:t>
    </dgm:pt>
    <dgm:pt modelId="{4692F73F-E979-B449-AE3B-BBEAC29D0880}" type="sibTrans" cxnId="{7D26107E-8FE6-CE45-8140-2E1D8DECC346}">
      <dgm:prSet/>
      <dgm:spPr/>
      <dgm:t>
        <a:bodyPr/>
        <a:lstStyle/>
        <a:p>
          <a:endParaRPr lang="en-US"/>
        </a:p>
      </dgm:t>
    </dgm:pt>
    <dgm:pt modelId="{641445EE-B81B-614D-A880-156180AA75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1200" dirty="0">
              <a:solidFill>
                <a:schemeClr val="tx1"/>
              </a:solidFill>
            </a:rPr>
            <a:t>Safe programming languages, APIs,</a:t>
          </a:r>
        </a:p>
      </dgm:t>
    </dgm:pt>
    <dgm:pt modelId="{C143B9F3-2F6B-174D-9E39-78E0808CA193}" type="parTrans" cxnId="{25950371-7A51-3342-863F-07A7BA9DC7AC}">
      <dgm:prSet/>
      <dgm:spPr/>
      <dgm:t>
        <a:bodyPr/>
        <a:lstStyle/>
        <a:p>
          <a:endParaRPr lang="en-US"/>
        </a:p>
      </dgm:t>
    </dgm:pt>
    <dgm:pt modelId="{C2BC0A21-63A5-CD42-B3FA-9882CDE85FCB}" type="sibTrans" cxnId="{25950371-7A51-3342-863F-07A7BA9DC7AC}">
      <dgm:prSet/>
      <dgm:spPr/>
      <dgm:t>
        <a:bodyPr/>
        <a:lstStyle/>
        <a:p>
          <a:endParaRPr lang="en-US"/>
        </a:p>
      </dgm:t>
    </dgm:pt>
    <dgm:pt modelId="{06B05F65-D983-AB43-B0D1-209B54F35789}">
      <dgm:prSet phldrT="[Text]"/>
      <dgm:spPr/>
      <dgm:t>
        <a:bodyPr/>
        <a:lstStyle/>
        <a:p>
          <a:r>
            <a:rPr lang="en-US" dirty="0"/>
            <a:t>Detection</a:t>
          </a:r>
        </a:p>
      </dgm:t>
    </dgm:pt>
    <dgm:pt modelId="{72E68013-C563-2545-84F6-2A63BC603099}" type="parTrans" cxnId="{3DAAB351-23AC-814C-9298-2586289BAFEB}">
      <dgm:prSet/>
      <dgm:spPr/>
      <dgm:t>
        <a:bodyPr/>
        <a:lstStyle/>
        <a:p>
          <a:endParaRPr lang="en-US"/>
        </a:p>
      </dgm:t>
    </dgm:pt>
    <dgm:pt modelId="{DCEB5625-828C-5E4D-AC1F-6968F36B5575}" type="sibTrans" cxnId="{3DAAB351-23AC-814C-9298-2586289BAFEB}">
      <dgm:prSet/>
      <dgm:spPr/>
      <dgm:t>
        <a:bodyPr/>
        <a:lstStyle/>
        <a:p>
          <a:endParaRPr lang="en-US"/>
        </a:p>
      </dgm:t>
    </dgm:pt>
    <dgm:pt modelId="{B9AD283E-409A-CE42-B508-A74D462AB4D3}">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dgm:spPr>
      <dgm:t>
        <a:bodyPr/>
        <a:lstStyle/>
        <a:p>
          <a:r>
            <a:rPr lang="en-US" sz="1200" dirty="0">
              <a:solidFill>
                <a:schemeClr val="tx1"/>
              </a:solidFill>
            </a:rPr>
            <a:t>Security code reviews,</a:t>
          </a:r>
          <a:endParaRPr lang="en-US" sz="1200" b="1" dirty="0">
            <a:solidFill>
              <a:schemeClr val="tx1"/>
            </a:solidFill>
          </a:endParaRPr>
        </a:p>
      </dgm:t>
    </dgm:pt>
    <dgm:pt modelId="{1595D2F2-C1A1-BE43-9778-45DBB741179F}" type="parTrans" cxnId="{83F5A75F-7F35-A142-BE5A-17841CA87088}">
      <dgm:prSet/>
      <dgm:spPr/>
      <dgm:t>
        <a:bodyPr/>
        <a:lstStyle/>
        <a:p>
          <a:endParaRPr lang="en-US"/>
        </a:p>
      </dgm:t>
    </dgm:pt>
    <dgm:pt modelId="{581C4E91-D91F-CE45-9206-8ABDE296669B}" type="sibTrans" cxnId="{83F5A75F-7F35-A142-BE5A-17841CA87088}">
      <dgm:prSet/>
      <dgm:spPr/>
      <dgm:t>
        <a:bodyPr/>
        <a:lstStyle/>
        <a:p>
          <a:endParaRPr lang="en-US"/>
        </a:p>
      </dgm:t>
    </dgm:pt>
    <dgm:pt modelId="{14B676BF-A5B0-C641-B037-F2E6C93D2E0B}">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dgm:spPr>
      <dgm:t>
        <a:bodyPr/>
        <a:lstStyle/>
        <a:p>
          <a:r>
            <a:rPr lang="en-US" sz="1200" dirty="0">
              <a:solidFill>
                <a:schemeClr val="tx1"/>
              </a:solidFill>
            </a:rPr>
            <a:t>Security testing,</a:t>
          </a:r>
        </a:p>
      </dgm:t>
    </dgm:pt>
    <dgm:pt modelId="{605282D7-C91A-C741-9E0E-E70273AE8C8E}" type="parTrans" cxnId="{AAD4D545-C7BE-C74B-A957-34090B0B694E}">
      <dgm:prSet/>
      <dgm:spPr/>
      <dgm:t>
        <a:bodyPr/>
        <a:lstStyle/>
        <a:p>
          <a:endParaRPr lang="en-US"/>
        </a:p>
      </dgm:t>
    </dgm:pt>
    <dgm:pt modelId="{0D72ACCF-ED01-294A-BCD4-F5C68253C18F}" type="sibTrans" cxnId="{AAD4D545-C7BE-C74B-A957-34090B0B694E}">
      <dgm:prSet/>
      <dgm:spPr/>
      <dgm:t>
        <a:bodyPr/>
        <a:lstStyle/>
        <a:p>
          <a:endParaRPr lang="en-US"/>
        </a:p>
      </dgm:t>
    </dgm:pt>
    <dgm:pt modelId="{8706803B-E0E4-784D-9475-CC4494D8E1A2}">
      <dgm:prSet phldrT="[Text]"/>
      <dgm:spPr/>
      <dgm:t>
        <a:bodyPr/>
        <a:lstStyle/>
        <a:p>
          <a:r>
            <a:rPr lang="en-US" dirty="0"/>
            <a:t>Mitigation</a:t>
          </a:r>
        </a:p>
      </dgm:t>
    </dgm:pt>
    <dgm:pt modelId="{930CB661-0E5D-B249-8385-D683C536E33A}" type="parTrans" cxnId="{B898DFE3-765A-A349-86EF-F3591374A112}">
      <dgm:prSet/>
      <dgm:spPr/>
      <dgm:t>
        <a:bodyPr/>
        <a:lstStyle/>
        <a:p>
          <a:endParaRPr lang="en-US"/>
        </a:p>
      </dgm:t>
    </dgm:pt>
    <dgm:pt modelId="{576B8B22-D1AD-8648-B800-3BD6639FC129}" type="sibTrans" cxnId="{B898DFE3-765A-A349-86EF-F3591374A112}">
      <dgm:prSet/>
      <dgm:spPr/>
      <dgm:t>
        <a:bodyPr/>
        <a:lstStyle/>
        <a:p>
          <a:endParaRPr lang="en-US"/>
        </a:p>
      </dgm:t>
    </dgm:pt>
    <dgm:pt modelId="{70C3F731-3234-0547-8C7D-4149C25CD416}">
      <dgm:prSet phldrT="[Text]" custT="1"/>
      <dgm:spPr/>
      <dgm:t>
        <a:bodyPr/>
        <a:lstStyle/>
        <a:p>
          <a:r>
            <a:rPr lang="en-US" sz="1200" dirty="0"/>
            <a:t>Runtime monitoring</a:t>
          </a:r>
          <a:endParaRPr lang="en-US" sz="1200" b="1" dirty="0"/>
        </a:p>
      </dgm:t>
    </dgm:pt>
    <dgm:pt modelId="{47610DF3-9BBE-D446-ADDE-5780413B2B32}" type="parTrans" cxnId="{19464937-553B-AD49-BDAB-13DD391DACC2}">
      <dgm:prSet/>
      <dgm:spPr/>
      <dgm:t>
        <a:bodyPr/>
        <a:lstStyle/>
        <a:p>
          <a:endParaRPr lang="en-US"/>
        </a:p>
      </dgm:t>
    </dgm:pt>
    <dgm:pt modelId="{F74F42EF-B6B0-0841-A2A2-6B85399D8D4D}" type="sibTrans" cxnId="{19464937-553B-AD49-BDAB-13DD391DACC2}">
      <dgm:prSet/>
      <dgm:spPr/>
      <dgm:t>
        <a:bodyPr/>
        <a:lstStyle/>
        <a:p>
          <a:endParaRPr lang="en-US"/>
        </a:p>
      </dgm:t>
    </dgm:pt>
    <dgm:pt modelId="{6A8EAF50-582F-7442-9545-9A1FC02AF273}">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1200" dirty="0">
              <a:solidFill>
                <a:schemeClr val="tx1"/>
              </a:solidFill>
            </a:rPr>
            <a:t>Secure coding standards, etc.</a:t>
          </a:r>
        </a:p>
      </dgm:t>
    </dgm:pt>
    <dgm:pt modelId="{F78A6444-8AC1-6B4A-8EA9-C2100DB8FBCC}" type="parTrans" cxnId="{4DC0ECE4-6803-D04B-89DD-7A1F42799D30}">
      <dgm:prSet/>
      <dgm:spPr/>
      <dgm:t>
        <a:bodyPr/>
        <a:lstStyle/>
        <a:p>
          <a:endParaRPr lang="en-US"/>
        </a:p>
      </dgm:t>
    </dgm:pt>
    <dgm:pt modelId="{C300669A-392F-224A-A14C-6BC121528C40}" type="sibTrans" cxnId="{4DC0ECE4-6803-D04B-89DD-7A1F42799D30}">
      <dgm:prSet/>
      <dgm:spPr/>
      <dgm:t>
        <a:bodyPr/>
        <a:lstStyle/>
        <a:p>
          <a:endParaRPr lang="en-US"/>
        </a:p>
      </dgm:t>
    </dgm:pt>
    <dgm:pt modelId="{55BFD4D6-B399-7E45-BC0C-B522234E2ECE}">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dgm:spPr>
      <dgm:t>
        <a:bodyPr/>
        <a:lstStyle/>
        <a:p>
          <a:r>
            <a:rPr lang="en-US" sz="1200" dirty="0">
              <a:solidFill>
                <a:schemeClr val="tx1"/>
              </a:solidFill>
            </a:rPr>
            <a:t>Penetration testing, etc.</a:t>
          </a:r>
        </a:p>
      </dgm:t>
    </dgm:pt>
    <dgm:pt modelId="{CF0014DD-8091-BD43-8318-61464B193790}" type="parTrans" cxnId="{E0BC7192-D4D4-7D4C-831B-65A3E9F3503B}">
      <dgm:prSet/>
      <dgm:spPr/>
      <dgm:t>
        <a:bodyPr/>
        <a:lstStyle/>
        <a:p>
          <a:endParaRPr lang="en-US"/>
        </a:p>
      </dgm:t>
    </dgm:pt>
    <dgm:pt modelId="{5E464BE0-3514-A942-8645-327FF3C79621}" type="sibTrans" cxnId="{E0BC7192-D4D4-7D4C-831B-65A3E9F3503B}">
      <dgm:prSet/>
      <dgm:spPr/>
      <dgm:t>
        <a:bodyPr/>
        <a:lstStyle/>
        <a:p>
          <a:endParaRPr lang="en-US"/>
        </a:p>
      </dgm:t>
    </dgm:pt>
    <dgm:pt modelId="{52FFF904-4ECD-0840-B812-72C7490EF8BF}">
      <dgm:prSet phldrT="[Text]" custT="1"/>
      <dgm:spPr/>
      <dgm:t>
        <a:bodyPr/>
        <a:lstStyle/>
        <a:p>
          <a:r>
            <a:rPr lang="en-US" sz="1200" dirty="0"/>
            <a:t>Automates software diversity, etc.</a:t>
          </a:r>
        </a:p>
      </dgm:t>
    </dgm:pt>
    <dgm:pt modelId="{052D4A57-B78E-C949-835E-B23E00BD3888}" type="parTrans" cxnId="{5E786296-4259-DE46-B773-64B7BF44417F}">
      <dgm:prSet/>
      <dgm:spPr/>
      <dgm:t>
        <a:bodyPr/>
        <a:lstStyle/>
        <a:p>
          <a:endParaRPr lang="en-US"/>
        </a:p>
      </dgm:t>
    </dgm:pt>
    <dgm:pt modelId="{C3C6094F-5640-3041-B59F-CDFCEDA10FE5}" type="sibTrans" cxnId="{5E786296-4259-DE46-B773-64B7BF44417F}">
      <dgm:prSet/>
      <dgm:spPr/>
      <dgm:t>
        <a:bodyPr/>
        <a:lstStyle/>
        <a:p>
          <a:endParaRPr lang="en-US"/>
        </a:p>
      </dgm:t>
    </dgm:pt>
    <dgm:pt modelId="{9C3BA27A-9E7E-3B44-98DE-710F9B2CB27A}">
      <dgm:prSet phldrT="[Text]" custT="1">
        <dgm:style>
          <a:lnRef idx="1">
            <a:schemeClr val="accent1"/>
          </a:lnRef>
          <a:fillRef idx="2">
            <a:schemeClr val="accent1"/>
          </a:fillRef>
          <a:effectRef idx="1">
            <a:schemeClr val="accent1"/>
          </a:effectRef>
          <a:fontRef idx="minor">
            <a:schemeClr val="dk1"/>
          </a:fontRef>
        </dgm:style>
      </dgm:prSet>
      <dgm:spPr>
        <a:solidFill>
          <a:schemeClr val="accent1">
            <a:lumMod val="40000"/>
            <a:lumOff val="60000"/>
          </a:schemeClr>
        </a:solidFill>
      </dgm:spPr>
      <dgm:t>
        <a:bodyPr/>
        <a:lstStyle/>
        <a:p>
          <a:r>
            <a:rPr lang="en-US" sz="1200" dirty="0">
              <a:solidFill>
                <a:schemeClr val="tx1"/>
              </a:solidFill>
            </a:rPr>
            <a:t>Static code analysis,</a:t>
          </a:r>
        </a:p>
      </dgm:t>
    </dgm:pt>
    <dgm:pt modelId="{C1B6E29C-0BE6-FA4D-BAC9-19C331DBB6C9}" type="parTrans" cxnId="{6837E9EA-B176-294D-8770-E4BE44D91422}">
      <dgm:prSet/>
      <dgm:spPr/>
      <dgm:t>
        <a:bodyPr/>
        <a:lstStyle/>
        <a:p>
          <a:endParaRPr lang="en-US"/>
        </a:p>
      </dgm:t>
    </dgm:pt>
    <dgm:pt modelId="{93118268-3A8C-E94E-89A6-623858196F1A}" type="sibTrans" cxnId="{6837E9EA-B176-294D-8770-E4BE44D91422}">
      <dgm:prSet/>
      <dgm:spPr/>
      <dgm:t>
        <a:bodyPr/>
        <a:lstStyle/>
        <a:p>
          <a:endParaRPr lang="en-US"/>
        </a:p>
      </dgm:t>
    </dgm:pt>
    <dgm:pt modelId="{9BDE469B-A9DC-E244-9EBE-10BE72B44D17}" type="pres">
      <dgm:prSet presAssocID="{50CF5A68-6C0F-5444-845F-7DB44F48DB5A}" presName="linearFlow" presStyleCnt="0">
        <dgm:presLayoutVars>
          <dgm:dir/>
          <dgm:animLvl val="lvl"/>
          <dgm:resizeHandles val="exact"/>
        </dgm:presLayoutVars>
      </dgm:prSet>
      <dgm:spPr/>
    </dgm:pt>
    <dgm:pt modelId="{FD0E40ED-07FF-7644-9B39-D54F1EDB7CF8}" type="pres">
      <dgm:prSet presAssocID="{02BE6391-504A-394A-BE95-D7D985E3EA76}" presName="composite" presStyleCnt="0"/>
      <dgm:spPr/>
    </dgm:pt>
    <dgm:pt modelId="{17FA8B39-44B4-F641-B79B-BD4EC00F2201}" type="pres">
      <dgm:prSet presAssocID="{02BE6391-504A-394A-BE95-D7D985E3EA76}" presName="parentText" presStyleLbl="alignNode1" presStyleIdx="0" presStyleCnt="3">
        <dgm:presLayoutVars>
          <dgm:chMax val="1"/>
          <dgm:bulletEnabled val="1"/>
        </dgm:presLayoutVars>
      </dgm:prSet>
      <dgm:spPr/>
    </dgm:pt>
    <dgm:pt modelId="{535BFF52-86B5-B944-83DA-739B19148839}" type="pres">
      <dgm:prSet presAssocID="{02BE6391-504A-394A-BE95-D7D985E3EA76}" presName="descendantText" presStyleLbl="alignAcc1" presStyleIdx="0" presStyleCnt="3">
        <dgm:presLayoutVars>
          <dgm:bulletEnabled val="1"/>
        </dgm:presLayoutVars>
      </dgm:prSet>
      <dgm:spPr/>
    </dgm:pt>
    <dgm:pt modelId="{C5943534-A3D7-0F48-BBF3-4AEC385C017C}" type="pres">
      <dgm:prSet presAssocID="{4692F73F-E979-B449-AE3B-BBEAC29D0880}" presName="sp" presStyleCnt="0"/>
      <dgm:spPr/>
    </dgm:pt>
    <dgm:pt modelId="{42F4437C-9427-7B43-B901-0EA014CB3D0D}" type="pres">
      <dgm:prSet presAssocID="{06B05F65-D983-AB43-B0D1-209B54F35789}" presName="composite" presStyleCnt="0"/>
      <dgm:spPr/>
    </dgm:pt>
    <dgm:pt modelId="{B9FF6D44-CE41-B24B-9607-57A143FB7347}" type="pres">
      <dgm:prSet presAssocID="{06B05F65-D983-AB43-B0D1-209B54F35789}" presName="parentText" presStyleLbl="alignNode1" presStyleIdx="1" presStyleCnt="3">
        <dgm:presLayoutVars>
          <dgm:chMax val="1"/>
          <dgm:bulletEnabled val="1"/>
        </dgm:presLayoutVars>
      </dgm:prSet>
      <dgm:spPr/>
    </dgm:pt>
    <dgm:pt modelId="{4717F2B8-6C27-464B-851A-E5646D960820}" type="pres">
      <dgm:prSet presAssocID="{06B05F65-D983-AB43-B0D1-209B54F35789}" presName="descendantText" presStyleLbl="alignAcc1" presStyleIdx="1" presStyleCnt="3">
        <dgm:presLayoutVars>
          <dgm:bulletEnabled val="1"/>
        </dgm:presLayoutVars>
      </dgm:prSet>
      <dgm:spPr/>
    </dgm:pt>
    <dgm:pt modelId="{166DC196-AD4A-EF47-B046-59373CD3F329}" type="pres">
      <dgm:prSet presAssocID="{DCEB5625-828C-5E4D-AC1F-6968F36B5575}" presName="sp" presStyleCnt="0"/>
      <dgm:spPr/>
    </dgm:pt>
    <dgm:pt modelId="{34B117BF-6D58-2F47-B6CD-990F57E2E521}" type="pres">
      <dgm:prSet presAssocID="{8706803B-E0E4-784D-9475-CC4494D8E1A2}" presName="composite" presStyleCnt="0"/>
      <dgm:spPr/>
    </dgm:pt>
    <dgm:pt modelId="{45BE4B2A-EDF2-0B47-9068-6B2E73E8EEB7}" type="pres">
      <dgm:prSet presAssocID="{8706803B-E0E4-784D-9475-CC4494D8E1A2}" presName="parentText" presStyleLbl="alignNode1" presStyleIdx="2" presStyleCnt="3">
        <dgm:presLayoutVars>
          <dgm:chMax val="1"/>
          <dgm:bulletEnabled val="1"/>
        </dgm:presLayoutVars>
      </dgm:prSet>
      <dgm:spPr/>
    </dgm:pt>
    <dgm:pt modelId="{22F63283-D63B-EA41-88CF-1388E5DB11D7}" type="pres">
      <dgm:prSet presAssocID="{8706803B-E0E4-784D-9475-CC4494D8E1A2}" presName="descendantText" presStyleLbl="alignAcc1" presStyleIdx="2" presStyleCnt="3">
        <dgm:presLayoutVars>
          <dgm:bulletEnabled val="1"/>
        </dgm:presLayoutVars>
      </dgm:prSet>
      <dgm:spPr/>
    </dgm:pt>
  </dgm:ptLst>
  <dgm:cxnLst>
    <dgm:cxn modelId="{B4785317-303E-4D47-B6D9-EBE38F943A74}" type="presOf" srcId="{02BE6391-504A-394A-BE95-D7D985E3EA76}" destId="{17FA8B39-44B4-F641-B79B-BD4EC00F2201}" srcOrd="0" destOrd="0" presId="urn:microsoft.com/office/officeart/2005/8/layout/chevron2"/>
    <dgm:cxn modelId="{6A71FB1A-7739-3D46-9223-92D8D2F75185}" type="presOf" srcId="{641445EE-B81B-614D-A880-156180AA757E}" destId="{535BFF52-86B5-B944-83DA-739B19148839}" srcOrd="0" destOrd="0" presId="urn:microsoft.com/office/officeart/2005/8/layout/chevron2"/>
    <dgm:cxn modelId="{08346331-FAEB-984F-AA51-21A54AACA43F}" type="presOf" srcId="{06B05F65-D983-AB43-B0D1-209B54F35789}" destId="{B9FF6D44-CE41-B24B-9607-57A143FB7347}" srcOrd="0" destOrd="0" presId="urn:microsoft.com/office/officeart/2005/8/layout/chevron2"/>
    <dgm:cxn modelId="{19464937-553B-AD49-BDAB-13DD391DACC2}" srcId="{8706803B-E0E4-784D-9475-CC4494D8E1A2}" destId="{70C3F731-3234-0547-8C7D-4149C25CD416}" srcOrd="0" destOrd="0" parTransId="{47610DF3-9BBE-D446-ADDE-5780413B2B32}" sibTransId="{F74F42EF-B6B0-0841-A2A2-6B85399D8D4D}"/>
    <dgm:cxn modelId="{2E29343B-2041-6948-B2A7-5134FEA22337}" type="presOf" srcId="{B9AD283E-409A-CE42-B508-A74D462AB4D3}" destId="{4717F2B8-6C27-464B-851A-E5646D960820}" srcOrd="0" destOrd="0" presId="urn:microsoft.com/office/officeart/2005/8/layout/chevron2"/>
    <dgm:cxn modelId="{2B374F44-E347-984E-8F32-E70D19DD65B1}" type="presOf" srcId="{9C3BA27A-9E7E-3B44-98DE-710F9B2CB27A}" destId="{4717F2B8-6C27-464B-851A-E5646D960820}" srcOrd="0" destOrd="2" presId="urn:microsoft.com/office/officeart/2005/8/layout/chevron2"/>
    <dgm:cxn modelId="{AAD4D545-C7BE-C74B-A957-34090B0B694E}" srcId="{06B05F65-D983-AB43-B0D1-209B54F35789}" destId="{14B676BF-A5B0-C641-B037-F2E6C93D2E0B}" srcOrd="1" destOrd="0" parTransId="{605282D7-C91A-C741-9E0E-E70273AE8C8E}" sibTransId="{0D72ACCF-ED01-294A-BCD4-F5C68253C18F}"/>
    <dgm:cxn modelId="{3DAAB351-23AC-814C-9298-2586289BAFEB}" srcId="{50CF5A68-6C0F-5444-845F-7DB44F48DB5A}" destId="{06B05F65-D983-AB43-B0D1-209B54F35789}" srcOrd="1" destOrd="0" parTransId="{72E68013-C563-2545-84F6-2A63BC603099}" sibTransId="{DCEB5625-828C-5E4D-AC1F-6968F36B5575}"/>
    <dgm:cxn modelId="{83F5A75F-7F35-A142-BE5A-17841CA87088}" srcId="{06B05F65-D983-AB43-B0D1-209B54F35789}" destId="{B9AD283E-409A-CE42-B508-A74D462AB4D3}" srcOrd="0" destOrd="0" parTransId="{1595D2F2-C1A1-BE43-9778-45DBB741179F}" sibTransId="{581C4E91-D91F-CE45-9206-8ABDE296669B}"/>
    <dgm:cxn modelId="{46657E6B-BBDA-5D4E-88DC-8ABBBAF79F73}" type="presOf" srcId="{50CF5A68-6C0F-5444-845F-7DB44F48DB5A}" destId="{9BDE469B-A9DC-E244-9EBE-10BE72B44D17}" srcOrd="0" destOrd="0" presId="urn:microsoft.com/office/officeart/2005/8/layout/chevron2"/>
    <dgm:cxn modelId="{25950371-7A51-3342-863F-07A7BA9DC7AC}" srcId="{02BE6391-504A-394A-BE95-D7D985E3EA76}" destId="{641445EE-B81B-614D-A880-156180AA757E}" srcOrd="0" destOrd="0" parTransId="{C143B9F3-2F6B-174D-9E39-78E0808CA193}" sibTransId="{C2BC0A21-63A5-CD42-B3FA-9882CDE85FCB}"/>
    <dgm:cxn modelId="{7D26107E-8FE6-CE45-8140-2E1D8DECC346}" srcId="{50CF5A68-6C0F-5444-845F-7DB44F48DB5A}" destId="{02BE6391-504A-394A-BE95-D7D985E3EA76}" srcOrd="0" destOrd="0" parTransId="{C26FF5E6-F713-F944-8F8B-474C6766DD66}" sibTransId="{4692F73F-E979-B449-AE3B-BBEAC29D0880}"/>
    <dgm:cxn modelId="{E0BC7192-D4D4-7D4C-831B-65A3E9F3503B}" srcId="{06B05F65-D983-AB43-B0D1-209B54F35789}" destId="{55BFD4D6-B399-7E45-BC0C-B522234E2ECE}" srcOrd="3" destOrd="0" parTransId="{CF0014DD-8091-BD43-8318-61464B193790}" sibTransId="{5E464BE0-3514-A942-8645-327FF3C79621}"/>
    <dgm:cxn modelId="{5E786296-4259-DE46-B773-64B7BF44417F}" srcId="{8706803B-E0E4-784D-9475-CC4494D8E1A2}" destId="{52FFF904-4ECD-0840-B812-72C7490EF8BF}" srcOrd="1" destOrd="0" parTransId="{052D4A57-B78E-C949-835E-B23E00BD3888}" sibTransId="{C3C6094F-5640-3041-B59F-CDFCEDA10FE5}"/>
    <dgm:cxn modelId="{9159D3AB-FF15-A142-AA1D-A23EA5698E93}" type="presOf" srcId="{8706803B-E0E4-784D-9475-CC4494D8E1A2}" destId="{45BE4B2A-EDF2-0B47-9068-6B2E73E8EEB7}" srcOrd="0" destOrd="0" presId="urn:microsoft.com/office/officeart/2005/8/layout/chevron2"/>
    <dgm:cxn modelId="{F057D3AE-3FD5-BE4A-B806-A3C3535BA5AA}" type="presOf" srcId="{6A8EAF50-582F-7442-9545-9A1FC02AF273}" destId="{535BFF52-86B5-B944-83DA-739B19148839}" srcOrd="0" destOrd="1" presId="urn:microsoft.com/office/officeart/2005/8/layout/chevron2"/>
    <dgm:cxn modelId="{D461ADC8-C30D-E548-96D3-AB6460B46D02}" type="presOf" srcId="{70C3F731-3234-0547-8C7D-4149C25CD416}" destId="{22F63283-D63B-EA41-88CF-1388E5DB11D7}" srcOrd="0" destOrd="0" presId="urn:microsoft.com/office/officeart/2005/8/layout/chevron2"/>
    <dgm:cxn modelId="{0D8E19D0-FD3B-1A45-A616-95E3EB64238F}" type="presOf" srcId="{55BFD4D6-B399-7E45-BC0C-B522234E2ECE}" destId="{4717F2B8-6C27-464B-851A-E5646D960820}" srcOrd="0" destOrd="3" presId="urn:microsoft.com/office/officeart/2005/8/layout/chevron2"/>
    <dgm:cxn modelId="{7E771ED9-0A7B-4145-A0F4-821A74EE45C3}" type="presOf" srcId="{14B676BF-A5B0-C641-B037-F2E6C93D2E0B}" destId="{4717F2B8-6C27-464B-851A-E5646D960820}" srcOrd="0" destOrd="1" presId="urn:microsoft.com/office/officeart/2005/8/layout/chevron2"/>
    <dgm:cxn modelId="{B898DFE3-765A-A349-86EF-F3591374A112}" srcId="{50CF5A68-6C0F-5444-845F-7DB44F48DB5A}" destId="{8706803B-E0E4-784D-9475-CC4494D8E1A2}" srcOrd="2" destOrd="0" parTransId="{930CB661-0E5D-B249-8385-D683C536E33A}" sibTransId="{576B8B22-D1AD-8648-B800-3BD6639FC129}"/>
    <dgm:cxn modelId="{4DC0ECE4-6803-D04B-89DD-7A1F42799D30}" srcId="{02BE6391-504A-394A-BE95-D7D985E3EA76}" destId="{6A8EAF50-582F-7442-9545-9A1FC02AF273}" srcOrd="1" destOrd="0" parTransId="{F78A6444-8AC1-6B4A-8EA9-C2100DB8FBCC}" sibTransId="{C300669A-392F-224A-A14C-6BC121528C40}"/>
    <dgm:cxn modelId="{289EA9E6-DC41-0949-B4F7-9C5BFAC61A48}" type="presOf" srcId="{52FFF904-4ECD-0840-B812-72C7490EF8BF}" destId="{22F63283-D63B-EA41-88CF-1388E5DB11D7}" srcOrd="0" destOrd="1" presId="urn:microsoft.com/office/officeart/2005/8/layout/chevron2"/>
    <dgm:cxn modelId="{6837E9EA-B176-294D-8770-E4BE44D91422}" srcId="{06B05F65-D983-AB43-B0D1-209B54F35789}" destId="{9C3BA27A-9E7E-3B44-98DE-710F9B2CB27A}" srcOrd="2" destOrd="0" parTransId="{C1B6E29C-0BE6-FA4D-BAC9-19C331DBB6C9}" sibTransId="{93118268-3A8C-E94E-89A6-623858196F1A}"/>
    <dgm:cxn modelId="{AED82689-6294-6640-AE6B-9D54AF3EB88E}" type="presParOf" srcId="{9BDE469B-A9DC-E244-9EBE-10BE72B44D17}" destId="{FD0E40ED-07FF-7644-9B39-D54F1EDB7CF8}" srcOrd="0" destOrd="0" presId="urn:microsoft.com/office/officeart/2005/8/layout/chevron2"/>
    <dgm:cxn modelId="{915BB360-1A91-794B-8519-91E14E6F4819}" type="presParOf" srcId="{FD0E40ED-07FF-7644-9B39-D54F1EDB7CF8}" destId="{17FA8B39-44B4-F641-B79B-BD4EC00F2201}" srcOrd="0" destOrd="0" presId="urn:microsoft.com/office/officeart/2005/8/layout/chevron2"/>
    <dgm:cxn modelId="{012DD0F1-0CD3-C247-9EB8-6889B9172ECF}" type="presParOf" srcId="{FD0E40ED-07FF-7644-9B39-D54F1EDB7CF8}" destId="{535BFF52-86B5-B944-83DA-739B19148839}" srcOrd="1" destOrd="0" presId="urn:microsoft.com/office/officeart/2005/8/layout/chevron2"/>
    <dgm:cxn modelId="{C50857D9-A899-1E45-B72E-23C6381EC631}" type="presParOf" srcId="{9BDE469B-A9DC-E244-9EBE-10BE72B44D17}" destId="{C5943534-A3D7-0F48-BBF3-4AEC385C017C}" srcOrd="1" destOrd="0" presId="urn:microsoft.com/office/officeart/2005/8/layout/chevron2"/>
    <dgm:cxn modelId="{574B0D9D-1D87-794A-B080-68F5D0FA3E7E}" type="presParOf" srcId="{9BDE469B-A9DC-E244-9EBE-10BE72B44D17}" destId="{42F4437C-9427-7B43-B901-0EA014CB3D0D}" srcOrd="2" destOrd="0" presId="urn:microsoft.com/office/officeart/2005/8/layout/chevron2"/>
    <dgm:cxn modelId="{8AAE106D-68F2-3747-9425-044358D4729D}" type="presParOf" srcId="{42F4437C-9427-7B43-B901-0EA014CB3D0D}" destId="{B9FF6D44-CE41-B24B-9607-57A143FB7347}" srcOrd="0" destOrd="0" presId="urn:microsoft.com/office/officeart/2005/8/layout/chevron2"/>
    <dgm:cxn modelId="{1B83FD33-64ED-8247-96F6-3ECB86BACC71}" type="presParOf" srcId="{42F4437C-9427-7B43-B901-0EA014CB3D0D}" destId="{4717F2B8-6C27-464B-851A-E5646D960820}" srcOrd="1" destOrd="0" presId="urn:microsoft.com/office/officeart/2005/8/layout/chevron2"/>
    <dgm:cxn modelId="{C784A45A-C5F2-0041-AF2F-5E2F21DEE4DA}" type="presParOf" srcId="{9BDE469B-A9DC-E244-9EBE-10BE72B44D17}" destId="{166DC196-AD4A-EF47-B046-59373CD3F329}" srcOrd="3" destOrd="0" presId="urn:microsoft.com/office/officeart/2005/8/layout/chevron2"/>
    <dgm:cxn modelId="{CE03D0BB-D051-0647-A5D4-4DD691D60053}" type="presParOf" srcId="{9BDE469B-A9DC-E244-9EBE-10BE72B44D17}" destId="{34B117BF-6D58-2F47-B6CD-990F57E2E521}" srcOrd="4" destOrd="0" presId="urn:microsoft.com/office/officeart/2005/8/layout/chevron2"/>
    <dgm:cxn modelId="{8D1C6720-CE8D-8A45-8013-7EA1B87063B1}" type="presParOf" srcId="{34B117BF-6D58-2F47-B6CD-990F57E2E521}" destId="{45BE4B2A-EDF2-0B47-9068-6B2E73E8EEB7}" srcOrd="0" destOrd="0" presId="urn:microsoft.com/office/officeart/2005/8/layout/chevron2"/>
    <dgm:cxn modelId="{4D3660D9-5C48-6940-9384-33CD85D140EA}" type="presParOf" srcId="{34B117BF-6D58-2F47-B6CD-990F57E2E521}" destId="{22F63283-D63B-EA41-88CF-1388E5DB11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A8B39-44B4-F641-B79B-BD4EC00F2201}">
      <dsp:nvSpPr>
        <dsp:cNvPr id="0" name=""/>
        <dsp:cNvSpPr/>
      </dsp:nvSpPr>
      <dsp:spPr>
        <a:xfrm rot="5400000">
          <a:off x="-236563" y="240744"/>
          <a:ext cx="1577093" cy="11039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Prevention</a:t>
          </a:r>
        </a:p>
      </dsp:txBody>
      <dsp:txXfrm rot="-5400000">
        <a:off x="2" y="556163"/>
        <a:ext cx="1103965" cy="473128"/>
      </dsp:txXfrm>
    </dsp:sp>
    <dsp:sp modelId="{535BFF52-86B5-B944-83DA-739B19148839}">
      <dsp:nvSpPr>
        <dsp:cNvPr id="0" name=""/>
        <dsp:cNvSpPr/>
      </dsp:nvSpPr>
      <dsp:spPr>
        <a:xfrm rot="5400000">
          <a:off x="3982777" y="-2874631"/>
          <a:ext cx="1025110" cy="6782734"/>
        </a:xfrm>
        <a:prstGeom prst="round2SameRect">
          <a:avLst/>
        </a:prstGeom>
        <a:no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solidFill>
                <a:schemeClr val="tx1"/>
              </a:solidFill>
            </a:rPr>
            <a:t>Prevent vulnerabilities from being introduced</a:t>
          </a:r>
          <a:r>
            <a:rPr lang="en-US" sz="1200" kern="1200" dirty="0">
              <a:solidFill>
                <a:schemeClr val="tx1"/>
              </a:solidFill>
            </a:rPr>
            <a:t>:</a:t>
          </a:r>
        </a:p>
        <a:p>
          <a:pPr marL="228600" lvl="2" indent="-114300" algn="l" defTabSz="533400">
            <a:lnSpc>
              <a:spcPct val="90000"/>
            </a:lnSpc>
            <a:spcBef>
              <a:spcPct val="0"/>
            </a:spcBef>
            <a:spcAft>
              <a:spcPct val="15000"/>
            </a:spcAft>
            <a:buChar char="•"/>
          </a:pPr>
          <a:r>
            <a:rPr lang="en-US" sz="1200" kern="1200" dirty="0">
              <a:solidFill>
                <a:schemeClr val="tx1"/>
              </a:solidFill>
            </a:rPr>
            <a:t>Safe programming languages, APIs,</a:t>
          </a:r>
        </a:p>
        <a:p>
          <a:pPr marL="228600" lvl="2" indent="-114300" algn="l" defTabSz="533400">
            <a:lnSpc>
              <a:spcPct val="90000"/>
            </a:lnSpc>
            <a:spcBef>
              <a:spcPct val="0"/>
            </a:spcBef>
            <a:spcAft>
              <a:spcPct val="15000"/>
            </a:spcAft>
            <a:buChar char="•"/>
          </a:pPr>
          <a:r>
            <a:rPr lang="en-US" sz="1200" kern="1200" dirty="0">
              <a:solidFill>
                <a:schemeClr val="tx1"/>
              </a:solidFill>
            </a:rPr>
            <a:t>Secure coding standards, etc.</a:t>
          </a:r>
        </a:p>
      </dsp:txBody>
      <dsp:txXfrm rot="-5400000">
        <a:off x="1103965" y="54223"/>
        <a:ext cx="6732692" cy="925026"/>
      </dsp:txXfrm>
    </dsp:sp>
    <dsp:sp modelId="{B9FF6D44-CE41-B24B-9607-57A143FB7347}">
      <dsp:nvSpPr>
        <dsp:cNvPr id="0" name=""/>
        <dsp:cNvSpPr/>
      </dsp:nvSpPr>
      <dsp:spPr>
        <a:xfrm rot="5400000">
          <a:off x="-236563" y="1623686"/>
          <a:ext cx="1577093" cy="11039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Detection</a:t>
          </a:r>
        </a:p>
      </dsp:txBody>
      <dsp:txXfrm rot="-5400000">
        <a:off x="2" y="1939105"/>
        <a:ext cx="1103965" cy="473128"/>
      </dsp:txXfrm>
    </dsp:sp>
    <dsp:sp modelId="{4717F2B8-6C27-464B-851A-E5646D960820}">
      <dsp:nvSpPr>
        <dsp:cNvPr id="0" name=""/>
        <dsp:cNvSpPr/>
      </dsp:nvSpPr>
      <dsp:spPr>
        <a:xfrm rot="5400000">
          <a:off x="3982777" y="-1491689"/>
          <a:ext cx="1025110" cy="6782734"/>
        </a:xfrm>
        <a:prstGeom prst="round2SameRect">
          <a:avLst/>
        </a:prstGeom>
        <a:no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solidFill>
                <a:schemeClr val="tx1"/>
              </a:solidFill>
            </a:rPr>
            <a:t>Detect vulnerabilities in project artifacts during development</a:t>
          </a:r>
        </a:p>
        <a:p>
          <a:pPr marL="228600" lvl="2" indent="-114300" algn="l" defTabSz="533400">
            <a:lnSpc>
              <a:spcPct val="90000"/>
            </a:lnSpc>
            <a:spcBef>
              <a:spcPct val="0"/>
            </a:spcBef>
            <a:spcAft>
              <a:spcPct val="15000"/>
            </a:spcAft>
            <a:buChar char="•"/>
          </a:pPr>
          <a:r>
            <a:rPr lang="en-US" sz="1200" kern="1200" dirty="0">
              <a:solidFill>
                <a:schemeClr val="tx1"/>
              </a:solidFill>
            </a:rPr>
            <a:t>Security code reviews,</a:t>
          </a:r>
          <a:endParaRPr lang="en-US" sz="1200" b="1" kern="1200" dirty="0">
            <a:solidFill>
              <a:schemeClr val="tx1"/>
            </a:solidFill>
          </a:endParaRPr>
        </a:p>
        <a:p>
          <a:pPr marL="228600" lvl="2" indent="-114300" algn="l" defTabSz="533400">
            <a:lnSpc>
              <a:spcPct val="90000"/>
            </a:lnSpc>
            <a:spcBef>
              <a:spcPct val="0"/>
            </a:spcBef>
            <a:spcAft>
              <a:spcPct val="15000"/>
            </a:spcAft>
            <a:buChar char="•"/>
          </a:pPr>
          <a:r>
            <a:rPr lang="en-US" sz="1200" kern="1200" dirty="0">
              <a:solidFill>
                <a:schemeClr val="tx1"/>
              </a:solidFill>
            </a:rPr>
            <a:t>Security testing,</a:t>
          </a:r>
        </a:p>
        <a:p>
          <a:pPr marL="228600" lvl="2" indent="-114300" algn="l" defTabSz="533400">
            <a:lnSpc>
              <a:spcPct val="90000"/>
            </a:lnSpc>
            <a:spcBef>
              <a:spcPct val="0"/>
            </a:spcBef>
            <a:spcAft>
              <a:spcPct val="15000"/>
            </a:spcAft>
            <a:buChar char="•"/>
          </a:pPr>
          <a:r>
            <a:rPr lang="en-US" sz="1200" kern="1200" dirty="0">
              <a:solidFill>
                <a:schemeClr val="tx1"/>
              </a:solidFill>
            </a:rPr>
            <a:t>Static code analysis,</a:t>
          </a:r>
        </a:p>
        <a:p>
          <a:pPr marL="228600" lvl="2" indent="-114300" algn="l" defTabSz="533400">
            <a:lnSpc>
              <a:spcPct val="90000"/>
            </a:lnSpc>
            <a:spcBef>
              <a:spcPct val="0"/>
            </a:spcBef>
            <a:spcAft>
              <a:spcPct val="15000"/>
            </a:spcAft>
            <a:buChar char="•"/>
          </a:pPr>
          <a:r>
            <a:rPr lang="en-US" sz="1200" kern="1200" dirty="0">
              <a:solidFill>
                <a:schemeClr val="tx1"/>
              </a:solidFill>
            </a:rPr>
            <a:t>Penetration testing, etc.</a:t>
          </a:r>
        </a:p>
      </dsp:txBody>
      <dsp:txXfrm rot="-5400000">
        <a:off x="1103965" y="1437165"/>
        <a:ext cx="6732692" cy="925026"/>
      </dsp:txXfrm>
    </dsp:sp>
    <dsp:sp modelId="{45BE4B2A-EDF2-0B47-9068-6B2E73E8EEB7}">
      <dsp:nvSpPr>
        <dsp:cNvPr id="0" name=""/>
        <dsp:cNvSpPr/>
      </dsp:nvSpPr>
      <dsp:spPr>
        <a:xfrm rot="5400000">
          <a:off x="-236563" y="3006628"/>
          <a:ext cx="1577093" cy="110396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Mitigation</a:t>
          </a:r>
        </a:p>
      </dsp:txBody>
      <dsp:txXfrm rot="-5400000">
        <a:off x="2" y="3322047"/>
        <a:ext cx="1103965" cy="473128"/>
      </dsp:txXfrm>
    </dsp:sp>
    <dsp:sp modelId="{22F63283-D63B-EA41-88CF-1388E5DB11D7}">
      <dsp:nvSpPr>
        <dsp:cNvPr id="0" name=""/>
        <dsp:cNvSpPr/>
      </dsp:nvSpPr>
      <dsp:spPr>
        <a:xfrm rot="5400000">
          <a:off x="3982777" y="-108747"/>
          <a:ext cx="1025110" cy="67827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Mitigate impact at runtime</a:t>
          </a:r>
        </a:p>
        <a:p>
          <a:pPr marL="228600" lvl="2" indent="-114300" algn="l" defTabSz="533400">
            <a:lnSpc>
              <a:spcPct val="90000"/>
            </a:lnSpc>
            <a:spcBef>
              <a:spcPct val="0"/>
            </a:spcBef>
            <a:spcAft>
              <a:spcPct val="15000"/>
            </a:spcAft>
            <a:buChar char="•"/>
          </a:pPr>
          <a:r>
            <a:rPr lang="en-US" sz="1200" kern="1200" dirty="0"/>
            <a:t>Runtime monitoring</a:t>
          </a:r>
          <a:endParaRPr lang="en-US" sz="1200" b="1" kern="1200" dirty="0"/>
        </a:p>
        <a:p>
          <a:pPr marL="228600" lvl="2" indent="-114300" algn="l" defTabSz="533400">
            <a:lnSpc>
              <a:spcPct val="90000"/>
            </a:lnSpc>
            <a:spcBef>
              <a:spcPct val="0"/>
            </a:spcBef>
            <a:spcAft>
              <a:spcPct val="15000"/>
            </a:spcAft>
            <a:buChar char="•"/>
          </a:pPr>
          <a:r>
            <a:rPr lang="en-US" sz="1200" kern="1200" dirty="0"/>
            <a:t>Automates software diversity, etc.</a:t>
          </a:r>
        </a:p>
      </dsp:txBody>
      <dsp:txXfrm rot="-5400000">
        <a:off x="1103965" y="2820107"/>
        <a:ext cx="6732692" cy="925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A8B39-44B4-F641-B79B-BD4EC00F2201}">
      <dsp:nvSpPr>
        <dsp:cNvPr id="0" name=""/>
        <dsp:cNvSpPr/>
      </dsp:nvSpPr>
      <dsp:spPr>
        <a:xfrm rot="5400000">
          <a:off x="-236795" y="238852"/>
          <a:ext cx="1578634" cy="11050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Prevention</a:t>
          </a:r>
        </a:p>
      </dsp:txBody>
      <dsp:txXfrm rot="-5400000">
        <a:off x="0" y="554579"/>
        <a:ext cx="1105044" cy="473590"/>
      </dsp:txXfrm>
    </dsp:sp>
    <dsp:sp modelId="{535BFF52-86B5-B944-83DA-739B19148839}">
      <dsp:nvSpPr>
        <dsp:cNvPr id="0" name=""/>
        <dsp:cNvSpPr/>
      </dsp:nvSpPr>
      <dsp:spPr>
        <a:xfrm rot="5400000">
          <a:off x="3982815" y="-2875713"/>
          <a:ext cx="1026112" cy="6781655"/>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chemeClr val="tx1"/>
              </a:solidFill>
            </a:rPr>
            <a:t>Safe programming languages, APIs,</a:t>
          </a:r>
        </a:p>
        <a:p>
          <a:pPr marL="114300" lvl="1" indent="-114300" algn="l" defTabSz="533400">
            <a:lnSpc>
              <a:spcPct val="90000"/>
            </a:lnSpc>
            <a:spcBef>
              <a:spcPct val="0"/>
            </a:spcBef>
            <a:spcAft>
              <a:spcPct val="15000"/>
            </a:spcAft>
            <a:buChar char="•"/>
          </a:pPr>
          <a:r>
            <a:rPr lang="en-US" sz="1200" kern="1200" dirty="0">
              <a:solidFill>
                <a:schemeClr val="tx1"/>
              </a:solidFill>
            </a:rPr>
            <a:t>Secure coding standards, etc.</a:t>
          </a:r>
        </a:p>
      </dsp:txBody>
      <dsp:txXfrm rot="-5400000">
        <a:off x="1105044" y="52149"/>
        <a:ext cx="6731564" cy="925930"/>
      </dsp:txXfrm>
    </dsp:sp>
    <dsp:sp modelId="{B9FF6D44-CE41-B24B-9607-57A143FB7347}">
      <dsp:nvSpPr>
        <dsp:cNvPr id="0" name=""/>
        <dsp:cNvSpPr/>
      </dsp:nvSpPr>
      <dsp:spPr>
        <a:xfrm rot="5400000">
          <a:off x="-236795" y="1623146"/>
          <a:ext cx="1578634" cy="11050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Detection</a:t>
          </a:r>
        </a:p>
      </dsp:txBody>
      <dsp:txXfrm rot="-5400000">
        <a:off x="0" y="1938873"/>
        <a:ext cx="1105044" cy="473590"/>
      </dsp:txXfrm>
    </dsp:sp>
    <dsp:sp modelId="{4717F2B8-6C27-464B-851A-E5646D960820}">
      <dsp:nvSpPr>
        <dsp:cNvPr id="0" name=""/>
        <dsp:cNvSpPr/>
      </dsp:nvSpPr>
      <dsp:spPr>
        <a:xfrm rot="5400000">
          <a:off x="3982815" y="-1491419"/>
          <a:ext cx="1026112" cy="6781655"/>
        </a:xfrm>
        <a:prstGeom prst="round2SameRect">
          <a:avLst/>
        </a:prstGeom>
        <a:solidFill>
          <a:schemeClr val="accent1">
            <a:lumMod val="40000"/>
            <a:lumOff val="6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chemeClr val="tx1"/>
              </a:solidFill>
            </a:rPr>
            <a:t>Security code reviews,</a:t>
          </a:r>
          <a:endParaRPr lang="en-US" sz="1200" b="1" kern="1200" dirty="0">
            <a:solidFill>
              <a:schemeClr val="tx1"/>
            </a:solidFill>
          </a:endParaRPr>
        </a:p>
        <a:p>
          <a:pPr marL="114300" lvl="1" indent="-114300" algn="l" defTabSz="533400">
            <a:lnSpc>
              <a:spcPct val="90000"/>
            </a:lnSpc>
            <a:spcBef>
              <a:spcPct val="0"/>
            </a:spcBef>
            <a:spcAft>
              <a:spcPct val="15000"/>
            </a:spcAft>
            <a:buChar char="•"/>
          </a:pPr>
          <a:r>
            <a:rPr lang="en-US" sz="1200" kern="1200" dirty="0">
              <a:solidFill>
                <a:schemeClr val="tx1"/>
              </a:solidFill>
            </a:rPr>
            <a:t>Security testing,</a:t>
          </a:r>
        </a:p>
        <a:p>
          <a:pPr marL="114300" lvl="1" indent="-114300" algn="l" defTabSz="533400">
            <a:lnSpc>
              <a:spcPct val="90000"/>
            </a:lnSpc>
            <a:spcBef>
              <a:spcPct val="0"/>
            </a:spcBef>
            <a:spcAft>
              <a:spcPct val="15000"/>
            </a:spcAft>
            <a:buChar char="•"/>
          </a:pPr>
          <a:r>
            <a:rPr lang="en-US" sz="1200" kern="1200" dirty="0">
              <a:solidFill>
                <a:schemeClr val="tx1"/>
              </a:solidFill>
            </a:rPr>
            <a:t>Static code analysis,</a:t>
          </a:r>
        </a:p>
        <a:p>
          <a:pPr marL="114300" lvl="1" indent="-114300" algn="l" defTabSz="533400">
            <a:lnSpc>
              <a:spcPct val="90000"/>
            </a:lnSpc>
            <a:spcBef>
              <a:spcPct val="0"/>
            </a:spcBef>
            <a:spcAft>
              <a:spcPct val="15000"/>
            </a:spcAft>
            <a:buChar char="•"/>
          </a:pPr>
          <a:r>
            <a:rPr lang="en-US" sz="1200" kern="1200" dirty="0">
              <a:solidFill>
                <a:schemeClr val="tx1"/>
              </a:solidFill>
            </a:rPr>
            <a:t>Penetration testing, etc.</a:t>
          </a:r>
        </a:p>
      </dsp:txBody>
      <dsp:txXfrm rot="-5400000">
        <a:off x="1105044" y="1436443"/>
        <a:ext cx="6731564" cy="925930"/>
      </dsp:txXfrm>
    </dsp:sp>
    <dsp:sp modelId="{45BE4B2A-EDF2-0B47-9068-6B2E73E8EEB7}">
      <dsp:nvSpPr>
        <dsp:cNvPr id="0" name=""/>
        <dsp:cNvSpPr/>
      </dsp:nvSpPr>
      <dsp:spPr>
        <a:xfrm rot="5400000">
          <a:off x="-236795" y="3007440"/>
          <a:ext cx="1578634" cy="110504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Mitigation</a:t>
          </a:r>
        </a:p>
      </dsp:txBody>
      <dsp:txXfrm rot="-5400000">
        <a:off x="0" y="3323167"/>
        <a:ext cx="1105044" cy="473590"/>
      </dsp:txXfrm>
    </dsp:sp>
    <dsp:sp modelId="{22F63283-D63B-EA41-88CF-1388E5DB11D7}">
      <dsp:nvSpPr>
        <dsp:cNvPr id="0" name=""/>
        <dsp:cNvSpPr/>
      </dsp:nvSpPr>
      <dsp:spPr>
        <a:xfrm rot="5400000">
          <a:off x="3982815" y="-107126"/>
          <a:ext cx="1026112" cy="67816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Runtime monitoring</a:t>
          </a:r>
          <a:endParaRPr lang="en-US" sz="1200" b="1" kern="1200" dirty="0"/>
        </a:p>
        <a:p>
          <a:pPr marL="114300" lvl="1" indent="-114300" algn="l" defTabSz="533400">
            <a:lnSpc>
              <a:spcPct val="90000"/>
            </a:lnSpc>
            <a:spcBef>
              <a:spcPct val="0"/>
            </a:spcBef>
            <a:spcAft>
              <a:spcPct val="15000"/>
            </a:spcAft>
            <a:buChar char="•"/>
          </a:pPr>
          <a:r>
            <a:rPr lang="en-US" sz="1200" kern="1200" dirty="0"/>
            <a:t>Automates software diversity, etc.</a:t>
          </a:r>
        </a:p>
      </dsp:txBody>
      <dsp:txXfrm rot="-5400000">
        <a:off x="1105044" y="2820736"/>
        <a:ext cx="6731564" cy="9259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0C7E0B1-04BA-B241-8C57-369E810D67D3}"/>
              </a:ext>
            </a:extLst>
          </p:cNvPr>
          <p:cNvSpPr>
            <a:spLocks noGrp="1" noChangeArrowheads="1"/>
          </p:cNvSpPr>
          <p:nvPr>
            <p:ph type="hdr" sz="quarter"/>
          </p:nvPr>
        </p:nvSpPr>
        <p:spPr bwMode="auto">
          <a:xfrm>
            <a:off x="0" y="-1588"/>
            <a:ext cx="3168650" cy="481013"/>
          </a:xfrm>
          <a:prstGeom prst="rect">
            <a:avLst/>
          </a:prstGeom>
          <a:noFill/>
          <a:ln w="9525">
            <a:noFill/>
            <a:miter lim="800000"/>
            <a:headEnd/>
            <a:tailEnd/>
          </a:ln>
          <a:effectLst/>
        </p:spPr>
        <p:txBody>
          <a:bodyPr vert="horz" wrap="square" lIns="96312" tIns="49031" rIns="96312" bIns="49031" numCol="1" anchor="t" anchorCtr="0" compatLnSpc="1">
            <a:prstTxWarp prst="textNoShape">
              <a:avLst/>
            </a:prstTxWarp>
          </a:bodyPr>
          <a:lstStyle>
            <a:lvl1pPr defTabSz="917575">
              <a:defRPr sz="1300" smtClean="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963ADDAA-79F7-794A-A7A1-1CE6F25DCCD8}"/>
              </a:ext>
            </a:extLst>
          </p:cNvPr>
          <p:cNvSpPr>
            <a:spLocks noGrp="1" noChangeArrowheads="1"/>
          </p:cNvSpPr>
          <p:nvPr>
            <p:ph type="dt" sz="quarter" idx="1"/>
          </p:nvPr>
        </p:nvSpPr>
        <p:spPr bwMode="auto">
          <a:xfrm>
            <a:off x="4146550" y="-1588"/>
            <a:ext cx="3168650" cy="481013"/>
          </a:xfrm>
          <a:prstGeom prst="rect">
            <a:avLst/>
          </a:prstGeom>
          <a:noFill/>
          <a:ln w="9525">
            <a:noFill/>
            <a:miter lim="800000"/>
            <a:headEnd/>
            <a:tailEnd/>
          </a:ln>
          <a:effectLst/>
        </p:spPr>
        <p:txBody>
          <a:bodyPr vert="horz" wrap="square" lIns="96312" tIns="49031" rIns="96312" bIns="49031" numCol="1" anchor="t" anchorCtr="0" compatLnSpc="1">
            <a:prstTxWarp prst="textNoShape">
              <a:avLst/>
            </a:prstTxWarp>
          </a:bodyPr>
          <a:lstStyle>
            <a:lvl1pPr algn="r" defTabSz="917575">
              <a:defRPr sz="1300" smtClean="0">
                <a:latin typeface="Times New Roman" charset="0"/>
                <a:ea typeface="ＭＳ Ｐゴシック" charset="0"/>
                <a:cs typeface="ＭＳ Ｐゴシック" charset="0"/>
              </a:defRPr>
            </a:lvl1pPr>
          </a:lstStyle>
          <a:p>
            <a:pPr>
              <a:defRPr/>
            </a:pPr>
            <a:endParaRPr lang="en-US"/>
          </a:p>
        </p:txBody>
      </p:sp>
      <p:sp>
        <p:nvSpPr>
          <p:cNvPr id="3076" name="Rectangle 4">
            <a:extLst>
              <a:ext uri="{FF2B5EF4-FFF2-40B4-BE49-F238E27FC236}">
                <a16:creationId xmlns:a16="http://schemas.microsoft.com/office/drawing/2014/main" id="{29435C84-10D2-7C41-8F2C-6073ADEF65DE}"/>
              </a:ext>
            </a:extLst>
          </p:cNvPr>
          <p:cNvSpPr>
            <a:spLocks noGrp="1" noChangeArrowheads="1"/>
          </p:cNvSpPr>
          <p:nvPr>
            <p:ph type="ftr" sz="quarter" idx="2"/>
          </p:nvPr>
        </p:nvSpPr>
        <p:spPr bwMode="auto">
          <a:xfrm>
            <a:off x="0" y="9120188"/>
            <a:ext cx="3168650" cy="481012"/>
          </a:xfrm>
          <a:prstGeom prst="rect">
            <a:avLst/>
          </a:prstGeom>
          <a:noFill/>
          <a:ln w="9525">
            <a:noFill/>
            <a:miter lim="800000"/>
            <a:headEnd/>
            <a:tailEnd/>
          </a:ln>
          <a:effectLst/>
        </p:spPr>
        <p:txBody>
          <a:bodyPr vert="horz" wrap="square" lIns="96312" tIns="49031" rIns="96312" bIns="49031" numCol="1" anchor="b" anchorCtr="0" compatLnSpc="1">
            <a:prstTxWarp prst="textNoShape">
              <a:avLst/>
            </a:prstTxWarp>
          </a:bodyPr>
          <a:lstStyle>
            <a:lvl1pPr defTabSz="917575">
              <a:defRPr sz="1300" smtClean="0">
                <a:latin typeface="Times New Roman" charset="0"/>
                <a:ea typeface="ＭＳ Ｐゴシック" charset="0"/>
                <a:cs typeface="ＭＳ Ｐゴシック" charset="0"/>
              </a:defRPr>
            </a:lvl1pPr>
          </a:lstStyle>
          <a:p>
            <a:pPr>
              <a:defRPr/>
            </a:pPr>
            <a:endParaRPr lang="en-US"/>
          </a:p>
        </p:txBody>
      </p:sp>
      <p:sp>
        <p:nvSpPr>
          <p:cNvPr id="3077" name="Rectangle 5">
            <a:extLst>
              <a:ext uri="{FF2B5EF4-FFF2-40B4-BE49-F238E27FC236}">
                <a16:creationId xmlns:a16="http://schemas.microsoft.com/office/drawing/2014/main" id="{7B7BFA3F-61FB-F746-A5DE-E92287F5369E}"/>
              </a:ext>
            </a:extLst>
          </p:cNvPr>
          <p:cNvSpPr>
            <a:spLocks noGrp="1" noChangeArrowheads="1"/>
          </p:cNvSpPr>
          <p:nvPr>
            <p:ph type="sldNum" sz="quarter" idx="3"/>
          </p:nvPr>
        </p:nvSpPr>
        <p:spPr bwMode="auto">
          <a:xfrm>
            <a:off x="4146550" y="9120188"/>
            <a:ext cx="3168650" cy="481012"/>
          </a:xfrm>
          <a:prstGeom prst="rect">
            <a:avLst/>
          </a:prstGeom>
          <a:noFill/>
          <a:ln w="9525">
            <a:noFill/>
            <a:miter lim="800000"/>
            <a:headEnd/>
            <a:tailEnd/>
          </a:ln>
          <a:effectLst/>
        </p:spPr>
        <p:txBody>
          <a:bodyPr vert="horz" wrap="square" lIns="96312" tIns="49031" rIns="96312" bIns="49031" numCol="1" anchor="b" anchorCtr="0" compatLnSpc="1">
            <a:prstTxWarp prst="textNoShape">
              <a:avLst/>
            </a:prstTxWarp>
          </a:bodyPr>
          <a:lstStyle>
            <a:lvl1pPr algn="r" defTabSz="917575">
              <a:defRPr sz="1300"/>
            </a:lvl1pPr>
          </a:lstStyle>
          <a:p>
            <a:fld id="{84E99CE8-ACF5-8942-A3F1-409069029B6E}"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0FFA046-6FE1-0441-BC9F-B4FAE2ACB859}"/>
              </a:ext>
            </a:extLst>
          </p:cNvPr>
          <p:cNvSpPr>
            <a:spLocks noGrp="1" noChangeArrowheads="1"/>
          </p:cNvSpPr>
          <p:nvPr>
            <p:ph type="hdr" sz="quarter"/>
          </p:nvPr>
        </p:nvSpPr>
        <p:spPr bwMode="auto">
          <a:xfrm>
            <a:off x="0" y="-1588"/>
            <a:ext cx="3168650" cy="481013"/>
          </a:xfrm>
          <a:prstGeom prst="rect">
            <a:avLst/>
          </a:prstGeom>
          <a:noFill/>
          <a:ln w="9525">
            <a:noFill/>
            <a:miter lim="800000"/>
            <a:headEnd/>
            <a:tailEnd/>
          </a:ln>
          <a:effectLst/>
        </p:spPr>
        <p:txBody>
          <a:bodyPr vert="horz" wrap="square" lIns="96312" tIns="49031" rIns="96312" bIns="49031" numCol="1" anchor="t" anchorCtr="0" compatLnSpc="1">
            <a:prstTxWarp prst="textNoShape">
              <a:avLst/>
            </a:prstTxWarp>
          </a:bodyPr>
          <a:lstStyle>
            <a:lvl1pPr defTabSz="917575">
              <a:defRPr sz="1300" smtClean="0">
                <a:latin typeface="Times New Roman" charset="0"/>
                <a:ea typeface="ＭＳ Ｐゴシック" charset="0"/>
                <a:cs typeface="ＭＳ Ｐゴシック" charset="0"/>
              </a:defRPr>
            </a:lvl1pPr>
          </a:lstStyle>
          <a:p>
            <a:pPr>
              <a:defRPr/>
            </a:pPr>
            <a:endParaRPr lang="en-US"/>
          </a:p>
        </p:txBody>
      </p:sp>
      <p:sp>
        <p:nvSpPr>
          <p:cNvPr id="2051" name="Rectangle 3">
            <a:extLst>
              <a:ext uri="{FF2B5EF4-FFF2-40B4-BE49-F238E27FC236}">
                <a16:creationId xmlns:a16="http://schemas.microsoft.com/office/drawing/2014/main" id="{E89E358E-5F8A-BE4F-995D-12178FF9D42C}"/>
              </a:ext>
            </a:extLst>
          </p:cNvPr>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96312" tIns="49031" rIns="96312" bIns="49031" numCol="1" anchor="t" anchorCtr="0" compatLnSpc="1">
            <a:prstTxWarp prst="textNoShape">
              <a:avLst/>
            </a:prstTxWarp>
          </a:bodyPr>
          <a:lstStyle>
            <a:lvl1pPr algn="r" defTabSz="917575">
              <a:defRPr sz="1300" smtClean="0">
                <a:latin typeface="Times New Roman" charset="0"/>
                <a:ea typeface="ＭＳ Ｐゴシック" charset="0"/>
                <a:cs typeface="ＭＳ Ｐゴシック" charset="0"/>
              </a:defRPr>
            </a:lvl1pPr>
          </a:lstStyle>
          <a:p>
            <a:pPr>
              <a:defRPr/>
            </a:pPr>
            <a:endParaRPr lang="en-US"/>
          </a:p>
        </p:txBody>
      </p:sp>
      <p:sp>
        <p:nvSpPr>
          <p:cNvPr id="17412" name="Rectangle 4">
            <a:extLst>
              <a:ext uri="{FF2B5EF4-FFF2-40B4-BE49-F238E27FC236}">
                <a16:creationId xmlns:a16="http://schemas.microsoft.com/office/drawing/2014/main" id="{30AF46A7-5401-7547-A654-565B61B99022}"/>
              </a:ext>
            </a:extLst>
          </p:cNvPr>
          <p:cNvSpPr>
            <a:spLocks noGrp="1" noRot="1" noChangeAspect="1" noChangeArrowheads="1" noTextEdit="1"/>
          </p:cNvSpPr>
          <p:nvPr>
            <p:ph type="sldImg" idx="2"/>
          </p:nvPr>
        </p:nvSpPr>
        <p:spPr bwMode="auto">
          <a:xfrm>
            <a:off x="466725" y="720725"/>
            <a:ext cx="6386513" cy="3594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7CA4FF25-693D-174B-BAF7-3D9360CF4B98}"/>
              </a:ext>
            </a:extLst>
          </p:cNvPr>
          <p:cNvSpPr>
            <a:spLocks noGrp="1" noChangeArrowheads="1"/>
          </p:cNvSpPr>
          <p:nvPr>
            <p:ph type="body" sz="quarter" idx="3"/>
          </p:nvPr>
        </p:nvSpPr>
        <p:spPr bwMode="auto">
          <a:xfrm>
            <a:off x="973138" y="4557713"/>
            <a:ext cx="5368925" cy="4322762"/>
          </a:xfrm>
          <a:prstGeom prst="rect">
            <a:avLst/>
          </a:prstGeom>
          <a:noFill/>
          <a:ln w="9525">
            <a:noFill/>
            <a:miter lim="800000"/>
            <a:headEnd/>
            <a:tailEnd/>
          </a:ln>
          <a:effectLst/>
        </p:spPr>
        <p:txBody>
          <a:bodyPr vert="horz" wrap="square" lIns="96312" tIns="49031" rIns="96312" bIns="490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a:extLst>
              <a:ext uri="{FF2B5EF4-FFF2-40B4-BE49-F238E27FC236}">
                <a16:creationId xmlns:a16="http://schemas.microsoft.com/office/drawing/2014/main" id="{68977179-8F27-BF40-96F2-A6FDA19F3179}"/>
              </a:ext>
            </a:extLst>
          </p:cNvPr>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96312" tIns="49031" rIns="96312" bIns="49031" numCol="1" anchor="b" anchorCtr="0" compatLnSpc="1">
            <a:prstTxWarp prst="textNoShape">
              <a:avLst/>
            </a:prstTxWarp>
          </a:bodyPr>
          <a:lstStyle>
            <a:lvl1pPr defTabSz="917575">
              <a:defRPr sz="1300" smtClean="0">
                <a:latin typeface="Times New Roman" charset="0"/>
                <a:ea typeface="ＭＳ Ｐゴシック" charset="0"/>
                <a:cs typeface="ＭＳ Ｐゴシック" charset="0"/>
              </a:defRPr>
            </a:lvl1pPr>
          </a:lstStyle>
          <a:p>
            <a:pPr>
              <a:defRPr/>
            </a:pPr>
            <a:endParaRPr lang="en-US"/>
          </a:p>
        </p:txBody>
      </p:sp>
      <p:sp>
        <p:nvSpPr>
          <p:cNvPr id="2055" name="Rectangle 7">
            <a:extLst>
              <a:ext uri="{FF2B5EF4-FFF2-40B4-BE49-F238E27FC236}">
                <a16:creationId xmlns:a16="http://schemas.microsoft.com/office/drawing/2014/main" id="{EA000092-E679-5C46-B3F0-606738B7F2D0}"/>
              </a:ext>
            </a:extLst>
          </p:cNvPr>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96312" tIns="49031" rIns="96312" bIns="49031" numCol="1" anchor="b" anchorCtr="0" compatLnSpc="1">
            <a:prstTxWarp prst="textNoShape">
              <a:avLst/>
            </a:prstTxWarp>
          </a:bodyPr>
          <a:lstStyle>
            <a:lvl1pPr algn="r" defTabSz="917575">
              <a:defRPr sz="1300"/>
            </a:lvl1pPr>
          </a:lstStyle>
          <a:p>
            <a:fld id="{DBA2ECF1-DA6F-6641-B67F-D691203F0EF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830263"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0"/>
      </a:defRPr>
    </a:lvl1pPr>
    <a:lvl2pPr marL="436563" algn="l" defTabSz="830263"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871538" algn="l" defTabSz="830263"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08100" algn="l" defTabSz="830263"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743075" algn="l" defTabSz="830263"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E790E1E4-BD54-1348-A695-C837860F7A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3200">
                <a:solidFill>
                  <a:schemeClr val="tx1"/>
                </a:solidFill>
                <a:latin typeface="Times New Roman" panose="02020603050405020304" pitchFamily="18" charset="0"/>
                <a:ea typeface="MS PGothic" panose="020B0600070205080204" pitchFamily="34" charset="-128"/>
              </a:defRPr>
            </a:lvl1pPr>
            <a:lvl2pPr marL="742950" indent="-285750" defTabSz="917575">
              <a:defRPr sz="3200">
                <a:solidFill>
                  <a:schemeClr val="tx1"/>
                </a:solidFill>
                <a:latin typeface="Times New Roman" panose="02020603050405020304" pitchFamily="18" charset="0"/>
                <a:ea typeface="MS PGothic" panose="020B0600070205080204" pitchFamily="34" charset="-128"/>
              </a:defRPr>
            </a:lvl2pPr>
            <a:lvl3pPr marL="1143000" indent="-228600" defTabSz="917575">
              <a:defRPr sz="3200">
                <a:solidFill>
                  <a:schemeClr val="tx1"/>
                </a:solidFill>
                <a:latin typeface="Times New Roman" panose="02020603050405020304" pitchFamily="18" charset="0"/>
                <a:ea typeface="MS PGothic" panose="020B0600070205080204" pitchFamily="34" charset="-128"/>
              </a:defRPr>
            </a:lvl3pPr>
            <a:lvl4pPr marL="1600200" indent="-228600" defTabSz="917575">
              <a:defRPr sz="3200">
                <a:solidFill>
                  <a:schemeClr val="tx1"/>
                </a:solidFill>
                <a:latin typeface="Times New Roman" panose="02020603050405020304" pitchFamily="18" charset="0"/>
                <a:ea typeface="MS PGothic" panose="020B0600070205080204" pitchFamily="34" charset="-128"/>
              </a:defRPr>
            </a:lvl4pPr>
            <a:lvl5pPr marL="2057400" indent="-228600" defTabSz="917575">
              <a:defRPr sz="3200">
                <a:solidFill>
                  <a:schemeClr val="tx1"/>
                </a:solidFill>
                <a:latin typeface="Times New Roman" panose="02020603050405020304" pitchFamily="18" charset="0"/>
                <a:ea typeface="MS PGothic" panose="020B0600070205080204" pitchFamily="34" charset="-128"/>
              </a:defRPr>
            </a:lvl5pPr>
            <a:lvl6pPr marL="2514600" indent="-228600" defTabSz="917575" eaLnBrk="0" fontAlgn="base" hangingPunct="0">
              <a:spcBef>
                <a:spcPct val="0"/>
              </a:spcBef>
              <a:spcAft>
                <a:spcPct val="0"/>
              </a:spcAft>
              <a:defRPr sz="3200">
                <a:solidFill>
                  <a:schemeClr val="tx1"/>
                </a:solidFill>
                <a:latin typeface="Times New Roman" panose="02020603050405020304" pitchFamily="18" charset="0"/>
                <a:ea typeface="MS PGothic" panose="020B0600070205080204" pitchFamily="34" charset="-128"/>
              </a:defRPr>
            </a:lvl6pPr>
            <a:lvl7pPr marL="2971800" indent="-228600" defTabSz="917575" eaLnBrk="0" fontAlgn="base" hangingPunct="0">
              <a:spcBef>
                <a:spcPct val="0"/>
              </a:spcBef>
              <a:spcAft>
                <a:spcPct val="0"/>
              </a:spcAft>
              <a:defRPr sz="3200">
                <a:solidFill>
                  <a:schemeClr val="tx1"/>
                </a:solidFill>
                <a:latin typeface="Times New Roman" panose="02020603050405020304" pitchFamily="18" charset="0"/>
                <a:ea typeface="MS PGothic" panose="020B0600070205080204" pitchFamily="34" charset="-128"/>
              </a:defRPr>
            </a:lvl7pPr>
            <a:lvl8pPr marL="3429000" indent="-228600" defTabSz="917575" eaLnBrk="0" fontAlgn="base" hangingPunct="0">
              <a:spcBef>
                <a:spcPct val="0"/>
              </a:spcBef>
              <a:spcAft>
                <a:spcPct val="0"/>
              </a:spcAft>
              <a:defRPr sz="3200">
                <a:solidFill>
                  <a:schemeClr val="tx1"/>
                </a:solidFill>
                <a:latin typeface="Times New Roman" panose="02020603050405020304" pitchFamily="18" charset="0"/>
                <a:ea typeface="MS PGothic" panose="020B0600070205080204" pitchFamily="34" charset="-128"/>
              </a:defRPr>
            </a:lvl8pPr>
            <a:lvl9pPr marL="3886200" indent="-228600" defTabSz="917575" eaLnBrk="0" fontAlgn="base" hangingPunct="0">
              <a:spcBef>
                <a:spcPct val="0"/>
              </a:spcBef>
              <a:spcAft>
                <a:spcPct val="0"/>
              </a:spcAft>
              <a:defRPr sz="3200">
                <a:solidFill>
                  <a:schemeClr val="tx1"/>
                </a:solidFill>
                <a:latin typeface="Times New Roman" panose="02020603050405020304" pitchFamily="18" charset="0"/>
                <a:ea typeface="MS PGothic" panose="020B0600070205080204" pitchFamily="34" charset="-128"/>
              </a:defRPr>
            </a:lvl9pPr>
          </a:lstStyle>
          <a:p>
            <a:fld id="{A3B264EC-1D13-EC4D-9F63-C5AA6792CD0A}" type="slidenum">
              <a:rPr lang="en-US" altLang="en-US" sz="1300"/>
              <a:pPr/>
              <a:t>1</a:t>
            </a:fld>
            <a:endParaRPr lang="en-US" altLang="en-US" sz="1300"/>
          </a:p>
        </p:txBody>
      </p:sp>
      <p:sp>
        <p:nvSpPr>
          <p:cNvPr id="19458" name="Rectangle 2">
            <a:extLst>
              <a:ext uri="{FF2B5EF4-FFF2-40B4-BE49-F238E27FC236}">
                <a16:creationId xmlns:a16="http://schemas.microsoft.com/office/drawing/2014/main" id="{CD9A0D9B-90D7-5B4C-A5B1-34A45D6AE190}"/>
              </a:ext>
            </a:extLst>
          </p:cNvPr>
          <p:cNvSpPr>
            <a:spLocks noGrp="1" noRot="1" noChangeAspect="1" noChangeArrowheads="1" noTextEdit="1"/>
          </p:cNvSpPr>
          <p:nvPr>
            <p:ph type="sldImg"/>
          </p:nvPr>
        </p:nvSpPr>
        <p:spPr>
          <a:xfrm>
            <a:off x="466725" y="720725"/>
            <a:ext cx="6386513" cy="3594100"/>
          </a:xfrm>
          <a:ln cap="flat"/>
        </p:spPr>
      </p:sp>
      <p:sp>
        <p:nvSpPr>
          <p:cNvPr id="19459" name="Rectangle 3">
            <a:extLst>
              <a:ext uri="{FF2B5EF4-FFF2-40B4-BE49-F238E27FC236}">
                <a16:creationId xmlns:a16="http://schemas.microsoft.com/office/drawing/2014/main" id="{CBD98C08-EAB6-5F4E-9759-97A2C6349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14</a:t>
            </a:fld>
            <a:endParaRPr lang="en-US" altLang="en-US"/>
          </a:p>
        </p:txBody>
      </p:sp>
    </p:spTree>
    <p:extLst>
      <p:ext uri="{BB962C8B-B14F-4D97-AF65-F5344CB8AC3E}">
        <p14:creationId xmlns:p14="http://schemas.microsoft.com/office/powerpoint/2010/main" val="3318738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Times New Roman" pitchFamily="18" charset="0"/>
              <a:ea typeface="MS PGothic" panose="020B0600070205080204" pitchFamily="34" charset="-128"/>
            </a:endParaRPr>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15</a:t>
            </a:fld>
            <a:endParaRPr lang="en-US" altLang="en-US"/>
          </a:p>
        </p:txBody>
      </p:sp>
    </p:spTree>
    <p:extLst>
      <p:ext uri="{BB962C8B-B14F-4D97-AF65-F5344CB8AC3E}">
        <p14:creationId xmlns:p14="http://schemas.microsoft.com/office/powerpoint/2010/main" val="668780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18</a:t>
            </a:fld>
            <a:endParaRPr lang="en-US" altLang="en-US"/>
          </a:p>
        </p:txBody>
      </p:sp>
    </p:spTree>
    <p:extLst>
      <p:ext uri="{BB962C8B-B14F-4D97-AF65-F5344CB8AC3E}">
        <p14:creationId xmlns:p14="http://schemas.microsoft.com/office/powerpoint/2010/main" val="144596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19</a:t>
            </a:fld>
            <a:endParaRPr lang="en-US" altLang="en-US"/>
          </a:p>
        </p:txBody>
      </p:sp>
    </p:spTree>
    <p:extLst>
      <p:ext uri="{BB962C8B-B14F-4D97-AF65-F5344CB8AC3E}">
        <p14:creationId xmlns:p14="http://schemas.microsoft.com/office/powerpoint/2010/main" val="426084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21</a:t>
            </a:fld>
            <a:endParaRPr lang="en-US" altLang="en-US"/>
          </a:p>
        </p:txBody>
      </p:sp>
    </p:spTree>
    <p:extLst>
      <p:ext uri="{BB962C8B-B14F-4D97-AF65-F5344CB8AC3E}">
        <p14:creationId xmlns:p14="http://schemas.microsoft.com/office/powerpoint/2010/main" val="2213532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22</a:t>
            </a:fld>
            <a:endParaRPr lang="en-US" altLang="en-US"/>
          </a:p>
        </p:txBody>
      </p:sp>
    </p:spTree>
    <p:extLst>
      <p:ext uri="{BB962C8B-B14F-4D97-AF65-F5344CB8AC3E}">
        <p14:creationId xmlns:p14="http://schemas.microsoft.com/office/powerpoint/2010/main" val="407814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2</a:t>
            </a:fld>
            <a:endParaRPr lang="en-US" altLang="en-US"/>
          </a:p>
        </p:txBody>
      </p:sp>
    </p:spTree>
    <p:extLst>
      <p:ext uri="{BB962C8B-B14F-4D97-AF65-F5344CB8AC3E}">
        <p14:creationId xmlns:p14="http://schemas.microsoft.com/office/powerpoint/2010/main" val="343315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8" charset="0"/>
                <a:ea typeface="MS PGothic" panose="020B0600070205080204" pitchFamily="34" charset="-128"/>
                <a:cs typeface="ＭＳ Ｐゴシック" charset="0"/>
              </a:rPr>
              <a:t>Common Vulnerabilities and Exposures (</a:t>
            </a:r>
            <a:r>
              <a:rPr lang="en-US" sz="1200" b="1" i="0" u="none" strike="noStrike" kern="1200" dirty="0">
                <a:solidFill>
                  <a:schemeClr val="tx1"/>
                </a:solidFill>
                <a:effectLst/>
                <a:latin typeface="Times New Roman" pitchFamily="18" charset="0"/>
                <a:ea typeface="MS PGothic" panose="020B0600070205080204" pitchFamily="34" charset="-128"/>
                <a:cs typeface="ＭＳ Ｐゴシック" charset="0"/>
              </a:rPr>
              <a:t>CVE</a:t>
            </a:r>
            <a:r>
              <a:rPr lang="en-US" sz="1200" b="0" i="0" u="none" strike="noStrike" kern="1200" dirty="0">
                <a:solidFill>
                  <a:schemeClr val="tx1"/>
                </a:solidFill>
                <a:effectLst/>
                <a:latin typeface="Times New Roman" pitchFamily="18" charset="0"/>
                <a:ea typeface="MS PGothic" panose="020B0600070205080204" pitchFamily="34" charset="-128"/>
                <a:cs typeface="ＭＳ Ｐゴシック" charset="0"/>
              </a:rPr>
              <a:t>) is a catalog of known </a:t>
            </a:r>
            <a:r>
              <a:rPr lang="en-US" sz="1200" b="1" i="0" u="none" strike="noStrike" kern="1200" dirty="0">
                <a:solidFill>
                  <a:schemeClr val="tx1"/>
                </a:solidFill>
                <a:effectLst/>
                <a:latin typeface="Times New Roman" pitchFamily="18" charset="0"/>
                <a:ea typeface="MS PGothic" panose="020B0600070205080204" pitchFamily="34" charset="-128"/>
                <a:cs typeface="ＭＳ Ｐゴシック" charset="0"/>
              </a:rPr>
              <a:t>security </a:t>
            </a:r>
            <a:r>
              <a:rPr lang="en-US" sz="1200" b="0" i="0" u="none" strike="noStrike" kern="1200" dirty="0">
                <a:solidFill>
                  <a:schemeClr val="tx1"/>
                </a:solidFill>
                <a:effectLst/>
                <a:latin typeface="Times New Roman" pitchFamily="18" charset="0"/>
                <a:ea typeface="MS PGothic" panose="020B0600070205080204" pitchFamily="34" charset="-128"/>
                <a:cs typeface="ＭＳ Ｐゴシック" charset="0"/>
              </a:rPr>
              <a:t>threats.</a:t>
            </a:r>
          </a:p>
          <a:p>
            <a:r>
              <a:rPr lang="en-US" sz="1200" b="0" i="0" u="none" strike="noStrike" kern="1200" dirty="0">
                <a:solidFill>
                  <a:schemeClr val="tx1"/>
                </a:solidFill>
                <a:effectLst/>
                <a:latin typeface="Times New Roman" pitchFamily="18" charset="0"/>
                <a:ea typeface="MS PGothic" panose="020B0600070205080204" pitchFamily="34" charset="-128"/>
                <a:cs typeface="ＭＳ Ｐゴシック" charset="0"/>
              </a:rPr>
              <a:t>CVE system provides a reference-method for publicly known information-security vulnerabilities and exposures.</a:t>
            </a:r>
          </a:p>
          <a:p>
            <a:r>
              <a:rPr lang="en-US" sz="1200" b="0" i="0" u="none" strike="noStrike" kern="1200" dirty="0">
                <a:solidFill>
                  <a:schemeClr val="tx1"/>
                </a:solidFill>
                <a:effectLst/>
                <a:latin typeface="Times New Roman" pitchFamily="18" charset="0"/>
                <a:ea typeface="MS PGothic" panose="020B0600070205080204" pitchFamily="34" charset="-128"/>
                <a:cs typeface="ＭＳ Ｐゴシック" charset="0"/>
              </a:rPr>
              <a:t>The catalog is sponsored by the United States Department of Homeland </a:t>
            </a:r>
            <a:r>
              <a:rPr lang="en-US" sz="1200" b="1" i="0" u="none" strike="noStrike" kern="1200" dirty="0">
                <a:solidFill>
                  <a:schemeClr val="tx1"/>
                </a:solidFill>
                <a:effectLst/>
                <a:latin typeface="Times New Roman" pitchFamily="18" charset="0"/>
                <a:ea typeface="MS PGothic" panose="020B0600070205080204" pitchFamily="34" charset="-128"/>
                <a:cs typeface="ＭＳ Ｐゴシック" charset="0"/>
              </a:rPr>
              <a:t>Security</a:t>
            </a:r>
            <a:r>
              <a:rPr lang="en-US" sz="1200" b="0" i="0" u="none" strike="noStrike" kern="1200" dirty="0">
                <a:solidFill>
                  <a:schemeClr val="tx1"/>
                </a:solidFill>
                <a:effectLst/>
                <a:latin typeface="Times New Roman" pitchFamily="18" charset="0"/>
                <a:ea typeface="MS PGothic" panose="020B0600070205080204" pitchFamily="34" charset="-128"/>
                <a:cs typeface="ＭＳ Ｐゴシック" charset="0"/>
              </a:rPr>
              <a:t> (DHS).</a:t>
            </a:r>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3</a:t>
            </a:fld>
            <a:endParaRPr lang="en-US" altLang="en-US"/>
          </a:p>
        </p:txBody>
      </p:sp>
    </p:spTree>
    <p:extLst>
      <p:ext uri="{BB962C8B-B14F-4D97-AF65-F5344CB8AC3E}">
        <p14:creationId xmlns:p14="http://schemas.microsoft.com/office/powerpoint/2010/main" val="225414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D74E7D-CFC1-1049-B284-A13265CF3669}" type="slidenum">
              <a:rPr lang="en-US" smtClean="0"/>
              <a:t>4</a:t>
            </a:fld>
            <a:endParaRPr lang="en-US"/>
          </a:p>
        </p:txBody>
      </p:sp>
    </p:spTree>
    <p:extLst>
      <p:ext uri="{BB962C8B-B14F-4D97-AF65-F5344CB8AC3E}">
        <p14:creationId xmlns:p14="http://schemas.microsoft.com/office/powerpoint/2010/main" val="377151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5</a:t>
            </a:fld>
            <a:endParaRPr lang="en-US" altLang="en-US"/>
          </a:p>
        </p:txBody>
      </p:sp>
    </p:spTree>
    <p:extLst>
      <p:ext uri="{BB962C8B-B14F-4D97-AF65-F5344CB8AC3E}">
        <p14:creationId xmlns:p14="http://schemas.microsoft.com/office/powerpoint/2010/main" val="260540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7</a:t>
            </a:fld>
            <a:endParaRPr lang="en-US" altLang="en-US"/>
          </a:p>
        </p:txBody>
      </p:sp>
    </p:spTree>
    <p:extLst>
      <p:ext uri="{BB962C8B-B14F-4D97-AF65-F5344CB8AC3E}">
        <p14:creationId xmlns:p14="http://schemas.microsoft.com/office/powerpoint/2010/main" val="336522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8</a:t>
            </a:fld>
            <a:endParaRPr lang="en-US" altLang="en-US"/>
          </a:p>
        </p:txBody>
      </p:sp>
    </p:spTree>
    <p:extLst>
      <p:ext uri="{BB962C8B-B14F-4D97-AF65-F5344CB8AC3E}">
        <p14:creationId xmlns:p14="http://schemas.microsoft.com/office/powerpoint/2010/main" val="21416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9</a:t>
            </a:fld>
            <a:endParaRPr lang="en-US" altLang="en-US"/>
          </a:p>
        </p:txBody>
      </p:sp>
    </p:spTree>
    <p:extLst>
      <p:ext uri="{BB962C8B-B14F-4D97-AF65-F5344CB8AC3E}">
        <p14:creationId xmlns:p14="http://schemas.microsoft.com/office/powerpoint/2010/main" val="390412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720725"/>
            <a:ext cx="6386513" cy="359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2ECF1-DA6F-6641-B67F-D691203F0EF2}" type="slidenum">
              <a:rPr lang="en-US" altLang="en-US" smtClean="0"/>
              <a:pPr/>
              <a:t>12</a:t>
            </a:fld>
            <a:endParaRPr lang="en-US" altLang="en-US"/>
          </a:p>
        </p:txBody>
      </p:sp>
    </p:spTree>
    <p:extLst>
      <p:ext uri="{BB962C8B-B14F-4D97-AF65-F5344CB8AC3E}">
        <p14:creationId xmlns:p14="http://schemas.microsoft.com/office/powerpoint/2010/main" val="356714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a:t>Spring 2020</a:t>
            </a:r>
            <a:endParaRPr lang="en-US" dirty="0"/>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0BA54F9-CCFF-F849-992B-5F14CDDE2CC3}" type="slidenum">
              <a:rPr lang="en-US" altLang="en-US" smtClean="0"/>
              <a:pPr/>
              <a:t>‹#›</a:t>
            </a:fld>
            <a:endParaRPr lang="en-US" altLang="en-US"/>
          </a:p>
        </p:txBody>
      </p:sp>
    </p:spTree>
    <p:extLst>
      <p:ext uri="{BB962C8B-B14F-4D97-AF65-F5344CB8AC3E}">
        <p14:creationId xmlns:p14="http://schemas.microsoft.com/office/powerpoint/2010/main" val="87553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Spring 2020</a:t>
            </a:r>
            <a:endParaRPr lang="en-US" dirty="0"/>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259C7B4-6710-D146-AA7A-943119460FE6}" type="slidenum">
              <a:rPr lang="en-US" altLang="en-US" smtClean="0"/>
              <a:pPr/>
              <a:t>‹#›</a:t>
            </a:fld>
            <a:endParaRPr lang="en-US" altLang="en-US"/>
          </a:p>
        </p:txBody>
      </p:sp>
    </p:spTree>
    <p:extLst>
      <p:ext uri="{BB962C8B-B14F-4D97-AF65-F5344CB8AC3E}">
        <p14:creationId xmlns:p14="http://schemas.microsoft.com/office/powerpoint/2010/main" val="15658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Spring 2020</a:t>
            </a:r>
            <a:endParaRPr lang="en-US" dirty="0"/>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F07EDCD-53FC-0F42-9773-9E95DE402634}" type="slidenum">
              <a:rPr lang="en-US" altLang="en-US" smtClean="0"/>
              <a:pPr/>
              <a:t>‹#›</a:t>
            </a:fld>
            <a:endParaRPr lang="en-US" altLang="en-US"/>
          </a:p>
        </p:txBody>
      </p:sp>
    </p:spTree>
    <p:extLst>
      <p:ext uri="{BB962C8B-B14F-4D97-AF65-F5344CB8AC3E}">
        <p14:creationId xmlns:p14="http://schemas.microsoft.com/office/powerpoint/2010/main" val="80091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t>Spring 2020</a:t>
            </a:r>
            <a:endParaRPr lang="en-US" dirty="0"/>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0FED5F-1699-1242-B0E6-A5340890A644}" type="slidenum">
              <a:rPr lang="en-US" altLang="en-US" smtClean="0"/>
              <a:pPr/>
              <a:t>‹#›</a:t>
            </a:fld>
            <a:endParaRPr lang="en-US" altLang="en-US"/>
          </a:p>
        </p:txBody>
      </p:sp>
    </p:spTree>
    <p:extLst>
      <p:ext uri="{BB962C8B-B14F-4D97-AF65-F5344CB8AC3E}">
        <p14:creationId xmlns:p14="http://schemas.microsoft.com/office/powerpoint/2010/main" val="408760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a:t>Spring 2020</a:t>
            </a:r>
            <a:endParaRPr lang="en-US" dirty="0"/>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C3D06C3-6EB7-D240-AA69-8EC722755BB4}" type="slidenum">
              <a:rPr lang="en-US" altLang="en-US" smtClean="0"/>
              <a:pPr/>
              <a:t>‹#›</a:t>
            </a:fld>
            <a:endParaRPr lang="en-US" altLang="en-US"/>
          </a:p>
        </p:txBody>
      </p:sp>
    </p:spTree>
    <p:extLst>
      <p:ext uri="{BB962C8B-B14F-4D97-AF65-F5344CB8AC3E}">
        <p14:creationId xmlns:p14="http://schemas.microsoft.com/office/powerpoint/2010/main" val="292835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t>Spring 2020</a:t>
            </a:r>
            <a:endParaRPr lang="en-US" dirty="0"/>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73EACE0-5A54-6448-8AD7-C7B6FBCCDC0D}" type="slidenum">
              <a:rPr lang="en-US" altLang="en-US" smtClean="0"/>
              <a:pPr/>
              <a:t>‹#›</a:t>
            </a:fld>
            <a:endParaRPr lang="en-US" altLang="en-US"/>
          </a:p>
        </p:txBody>
      </p:sp>
    </p:spTree>
    <p:extLst>
      <p:ext uri="{BB962C8B-B14F-4D97-AF65-F5344CB8AC3E}">
        <p14:creationId xmlns:p14="http://schemas.microsoft.com/office/powerpoint/2010/main" val="422444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a:t>Spring 2020</a:t>
            </a:r>
            <a:endParaRPr lang="en-US" dirty="0"/>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54B23BDB-0E5C-CA4F-BF03-AB1C719BAA5E}" type="slidenum">
              <a:rPr lang="en-US" altLang="en-US" smtClean="0"/>
              <a:pPr/>
              <a:t>‹#›</a:t>
            </a:fld>
            <a:endParaRPr lang="en-US" altLang="en-US"/>
          </a:p>
        </p:txBody>
      </p:sp>
    </p:spTree>
    <p:extLst>
      <p:ext uri="{BB962C8B-B14F-4D97-AF65-F5344CB8AC3E}">
        <p14:creationId xmlns:p14="http://schemas.microsoft.com/office/powerpoint/2010/main" val="385177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Spring 2020</a:t>
            </a:r>
            <a:endParaRPr lang="en-US" dirty="0"/>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87C41EC8-E235-6847-A2D0-8F8F7ECB5D62}" type="slidenum">
              <a:rPr lang="en-US" altLang="en-US" smtClean="0"/>
              <a:pPr/>
              <a:t>‹#›</a:t>
            </a:fld>
            <a:endParaRPr lang="en-US" altLang="en-US"/>
          </a:p>
        </p:txBody>
      </p:sp>
    </p:spTree>
    <p:extLst>
      <p:ext uri="{BB962C8B-B14F-4D97-AF65-F5344CB8AC3E}">
        <p14:creationId xmlns:p14="http://schemas.microsoft.com/office/powerpoint/2010/main" val="293036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Spring 2020</a:t>
            </a:r>
            <a:endParaRPr lang="en-US" dirty="0"/>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C5CDA3BB-0B9E-9849-BD71-6FE8A69FEE3B}" type="slidenum">
              <a:rPr lang="en-US" altLang="en-US" smtClean="0"/>
              <a:pPr/>
              <a:t>‹#›</a:t>
            </a:fld>
            <a:endParaRPr lang="en-US" altLang="en-US"/>
          </a:p>
        </p:txBody>
      </p:sp>
    </p:spTree>
    <p:extLst>
      <p:ext uri="{BB962C8B-B14F-4D97-AF65-F5344CB8AC3E}">
        <p14:creationId xmlns:p14="http://schemas.microsoft.com/office/powerpoint/2010/main" val="26493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Spring 2020</a:t>
            </a:r>
            <a:endParaRPr lang="en-US" dirty="0"/>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2CC0E8F-3FAA-4A48-9421-558BF4099592}" type="slidenum">
              <a:rPr lang="en-US" altLang="en-US" smtClean="0"/>
              <a:pPr/>
              <a:t>‹#›</a:t>
            </a:fld>
            <a:endParaRPr lang="en-US" altLang="en-US"/>
          </a:p>
        </p:txBody>
      </p:sp>
    </p:spTree>
    <p:extLst>
      <p:ext uri="{BB962C8B-B14F-4D97-AF65-F5344CB8AC3E}">
        <p14:creationId xmlns:p14="http://schemas.microsoft.com/office/powerpoint/2010/main" val="287796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a:t>Spring 2020</a:t>
            </a:r>
            <a:endParaRPr lang="en-US" dirty="0"/>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D643986-008F-CF49-92B3-22F5428832EA}" type="slidenum">
              <a:rPr lang="en-US" altLang="en-US" smtClean="0"/>
              <a:pPr/>
              <a:t>‹#›</a:t>
            </a:fld>
            <a:endParaRPr lang="en-US" altLang="en-US"/>
          </a:p>
        </p:txBody>
      </p:sp>
    </p:spTree>
    <p:extLst>
      <p:ext uri="{BB962C8B-B14F-4D97-AF65-F5344CB8AC3E}">
        <p14:creationId xmlns:p14="http://schemas.microsoft.com/office/powerpoint/2010/main" val="192462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Spring 2020</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F897D-DB2D-7E4C-9298-7E688F7512EF}" type="slidenum">
              <a:rPr lang="en-US" altLang="en-US" smtClean="0"/>
              <a:pPr/>
              <a:t>‹#›</a:t>
            </a:fld>
            <a:endParaRPr lang="en-US" altLang="en-US"/>
          </a:p>
        </p:txBody>
      </p:sp>
    </p:spTree>
    <p:extLst>
      <p:ext uri="{BB962C8B-B14F-4D97-AF65-F5344CB8AC3E}">
        <p14:creationId xmlns:p14="http://schemas.microsoft.com/office/powerpoint/2010/main" val="8245435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insights.sei.cmu.edu/sei_blog/2018/07/10-types-of-application-security-testing-tools-when-and-how-to-use-them.html" TargetMode="External"/><Relationship Id="rId2" Type="http://schemas.openxmlformats.org/officeDocument/2006/relationships/hyperlink" Target="https://doi.org/10.1109/MSECP.2004.128125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7">
            <a:extLst>
              <a:ext uri="{FF2B5EF4-FFF2-40B4-BE49-F238E27FC236}">
                <a16:creationId xmlns:a16="http://schemas.microsoft.com/office/drawing/2014/main" id="{1A78C4A5-B022-BF49-BD1D-C3244EED7887}"/>
              </a:ext>
            </a:extLst>
          </p:cNvPr>
          <p:cNvSpPr>
            <a:spLocks noGrp="1" noChangeArrowheads="1"/>
          </p:cNvSpPr>
          <p:nvPr>
            <p:ph type="ctrTitle"/>
          </p:nvPr>
        </p:nvSpPr>
        <p:spPr>
          <a:xfrm>
            <a:off x="2438400" y="1941744"/>
            <a:ext cx="7467600" cy="1487256"/>
          </a:xfrm>
        </p:spPr>
        <p:txBody>
          <a:bodyPr/>
          <a:lstStyle/>
          <a:p>
            <a:r>
              <a:rPr lang="en-US" altLang="en-US" sz="3600" b="1" dirty="0" err="1"/>
              <a:t>CyBOK</a:t>
            </a:r>
            <a:r>
              <a:rPr lang="en-US" altLang="en-US" sz="3600" b="1" dirty="0"/>
              <a:t> and Vulnerability Detection</a:t>
            </a:r>
          </a:p>
        </p:txBody>
      </p:sp>
      <p:sp>
        <p:nvSpPr>
          <p:cNvPr id="18433" name="Rectangle 3">
            <a:extLst>
              <a:ext uri="{FF2B5EF4-FFF2-40B4-BE49-F238E27FC236}">
                <a16:creationId xmlns:a16="http://schemas.microsoft.com/office/drawing/2014/main" id="{F381169A-E14B-AD43-93F2-AD231B417CF3}"/>
              </a:ext>
            </a:extLst>
          </p:cNvPr>
          <p:cNvSpPr>
            <a:spLocks noGrp="1" noChangeArrowheads="1"/>
          </p:cNvSpPr>
          <p:nvPr>
            <p:ph type="subTitle" idx="1"/>
          </p:nvPr>
        </p:nvSpPr>
        <p:spPr>
          <a:xfrm>
            <a:off x="2057400" y="4388082"/>
            <a:ext cx="7848600" cy="1487256"/>
          </a:xfrm>
          <a:noFill/>
        </p:spPr>
        <p:txBody>
          <a:bodyPr vert="horz" lIns="91440" tIns="45720" rIns="91440" bIns="0" rtlCol="0">
            <a:normAutofit fontScale="92500" lnSpcReduction="20000"/>
          </a:bodyPr>
          <a:lstStyle/>
          <a:p>
            <a:pPr algn="ctr">
              <a:lnSpc>
                <a:spcPct val="90000"/>
              </a:lnSpc>
            </a:pPr>
            <a:endParaRPr lang="en-US" altLang="en-US" dirty="0"/>
          </a:p>
          <a:p>
            <a:pPr algn="ctr">
              <a:lnSpc>
                <a:spcPct val="90000"/>
              </a:lnSpc>
            </a:pPr>
            <a:r>
              <a:rPr lang="en-US" altLang="en-US" dirty="0"/>
              <a:t>Spring 2020 </a:t>
            </a:r>
          </a:p>
          <a:p>
            <a:pPr algn="ctr">
              <a:lnSpc>
                <a:spcPct val="90000"/>
              </a:lnSpc>
            </a:pPr>
            <a:endParaRPr lang="en-US" altLang="en-US" dirty="0"/>
          </a:p>
          <a:p>
            <a:pPr algn="ctr">
              <a:lnSpc>
                <a:spcPct val="90000"/>
              </a:lnSpc>
            </a:pPr>
            <a:r>
              <a:rPr lang="en-US" altLang="en-US" dirty="0"/>
              <a:t>CSCI 699 – Software Forensics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F454-CE0C-8C40-8A0C-0393CDF599BF}"/>
              </a:ext>
            </a:extLst>
          </p:cNvPr>
          <p:cNvSpPr>
            <a:spLocks noGrp="1"/>
          </p:cNvSpPr>
          <p:nvPr>
            <p:ph type="title"/>
          </p:nvPr>
        </p:nvSpPr>
        <p:spPr/>
        <p:txBody>
          <a:bodyPr/>
          <a:lstStyle/>
          <a:p>
            <a:r>
              <a:rPr lang="en-US" dirty="0"/>
              <a:t>SQL injection</a:t>
            </a:r>
          </a:p>
        </p:txBody>
      </p:sp>
      <p:sp>
        <p:nvSpPr>
          <p:cNvPr id="3" name="Content Placeholder 2">
            <a:extLst>
              <a:ext uri="{FF2B5EF4-FFF2-40B4-BE49-F238E27FC236}">
                <a16:creationId xmlns:a16="http://schemas.microsoft.com/office/drawing/2014/main" id="{FC0ACD54-D71B-354E-B0FA-798F2A86213F}"/>
              </a:ext>
            </a:extLst>
          </p:cNvPr>
          <p:cNvSpPr>
            <a:spLocks noGrp="1"/>
          </p:cNvSpPr>
          <p:nvPr>
            <p:ph idx="1"/>
          </p:nvPr>
        </p:nvSpPr>
        <p:spPr/>
        <p:txBody>
          <a:bodyPr>
            <a:normAutofit/>
          </a:bodyPr>
          <a:lstStyle/>
          <a:p>
            <a:pPr marL="0" indent="0">
              <a:buNone/>
            </a:pPr>
            <a:r>
              <a:rPr lang="en-US" dirty="0"/>
              <a:t>Programmer constructs the SQL query as:</a:t>
            </a:r>
          </a:p>
          <a:p>
            <a:pPr marL="0" indent="0">
              <a:buNone/>
            </a:pPr>
            <a:r>
              <a:rPr lang="en-US" sz="1600" dirty="0">
                <a:solidFill>
                  <a:srgbClr val="C00000"/>
                </a:solidFill>
                <a:latin typeface="Courier" pitchFamily="2" charset="0"/>
              </a:rPr>
              <a:t>query = </a:t>
            </a:r>
            <a:r>
              <a:rPr lang="en-US" sz="1600" dirty="0">
                <a:solidFill>
                  <a:schemeClr val="accent1">
                    <a:lumMod val="75000"/>
                  </a:schemeClr>
                </a:solidFill>
                <a:latin typeface="Courier" pitchFamily="2" charset="0"/>
              </a:rPr>
              <a:t>"select * from users where name=’"</a:t>
            </a:r>
            <a:r>
              <a:rPr lang="en-US" sz="1600" dirty="0">
                <a:solidFill>
                  <a:srgbClr val="C00000"/>
                </a:solidFill>
                <a:latin typeface="Courier" pitchFamily="2" charset="0"/>
              </a:rPr>
              <a:t> + name +</a:t>
            </a:r>
            <a:r>
              <a:rPr lang="en-US" sz="1600" dirty="0">
                <a:solidFill>
                  <a:schemeClr val="accent1">
                    <a:lumMod val="75000"/>
                  </a:schemeClr>
                </a:solidFill>
                <a:latin typeface="Courier" pitchFamily="2" charset="0"/>
              </a:rPr>
              <a:t>"’ and pw = ’" </a:t>
            </a:r>
            <a:r>
              <a:rPr lang="en-US" sz="1600" dirty="0">
                <a:solidFill>
                  <a:srgbClr val="C00000"/>
                </a:solidFill>
                <a:latin typeface="Courier" pitchFamily="2" charset="0"/>
              </a:rPr>
              <a:t>+ password + </a:t>
            </a:r>
            <a:r>
              <a:rPr lang="en-US" sz="1600" dirty="0">
                <a:solidFill>
                  <a:schemeClr val="accent1">
                    <a:lumMod val="75000"/>
                  </a:schemeClr>
                </a:solidFill>
                <a:latin typeface="Courier" pitchFamily="2" charset="0"/>
              </a:rPr>
              <a:t>"’" </a:t>
            </a:r>
          </a:p>
          <a:p>
            <a:pPr marL="0" indent="0">
              <a:buNone/>
            </a:pPr>
            <a:endParaRPr lang="en-US" dirty="0"/>
          </a:p>
          <a:p>
            <a:pPr marL="0" indent="0">
              <a:buNone/>
            </a:pPr>
            <a:r>
              <a:rPr lang="en-US" dirty="0"/>
              <a:t>The </a:t>
            </a:r>
            <a:r>
              <a:rPr lang="en-US" i="1" dirty="0"/>
              <a:t>name</a:t>
            </a:r>
            <a:r>
              <a:rPr lang="en-US" dirty="0"/>
              <a:t> string is provided by the attacker as:</a:t>
            </a:r>
          </a:p>
          <a:p>
            <a:pPr marL="0" indent="0">
              <a:buNone/>
            </a:pPr>
            <a:r>
              <a:rPr lang="en-US" sz="1800" dirty="0">
                <a:solidFill>
                  <a:srgbClr val="C00000"/>
                </a:solidFill>
                <a:latin typeface="Courier" pitchFamily="2" charset="0"/>
              </a:rPr>
              <a:t>"John’ --" </a:t>
            </a:r>
          </a:p>
          <a:p>
            <a:pPr marL="0" indent="0">
              <a:buNone/>
            </a:pPr>
            <a:endParaRPr lang="en-US" dirty="0"/>
          </a:p>
          <a:p>
            <a:pPr marL="0" indent="0">
              <a:buNone/>
            </a:pPr>
            <a:r>
              <a:rPr lang="en-US" dirty="0"/>
              <a:t>This would remove the password check from the query, because ‘--’ starts a comment in SQL </a:t>
            </a:r>
          </a:p>
          <a:p>
            <a:pPr marL="0" indent="0">
              <a:buNone/>
            </a:pPr>
            <a:r>
              <a:rPr lang="en-US" sz="1600" dirty="0">
                <a:solidFill>
                  <a:srgbClr val="C00000"/>
                </a:solidFill>
                <a:latin typeface="Courier" pitchFamily="2" charset="0"/>
              </a:rPr>
              <a:t>query = </a:t>
            </a:r>
            <a:r>
              <a:rPr lang="en-US" sz="1600" dirty="0">
                <a:solidFill>
                  <a:schemeClr val="accent1">
                    <a:lumMod val="75000"/>
                  </a:schemeClr>
                </a:solidFill>
                <a:latin typeface="Courier" pitchFamily="2" charset="0"/>
              </a:rPr>
              <a:t>"select * from users where name=’John’ </a:t>
            </a:r>
            <a:r>
              <a:rPr lang="en-US" sz="1600" dirty="0">
                <a:solidFill>
                  <a:srgbClr val="00B050"/>
                </a:solidFill>
                <a:latin typeface="Courier" pitchFamily="2" charset="0"/>
              </a:rPr>
              <a:t>--’ and pw = ’’</a:t>
            </a:r>
            <a:r>
              <a:rPr lang="en-US" sz="1600" dirty="0">
                <a:solidFill>
                  <a:schemeClr val="accent1">
                    <a:lumMod val="75000"/>
                  </a:schemeClr>
                </a:solidFill>
                <a:latin typeface="Courier" pitchFamily="2" charset="0"/>
              </a:rPr>
              <a:t>”</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CF99ECB8-F92F-974F-A375-EF8FA6EF6DF9}"/>
              </a:ext>
            </a:extLst>
          </p:cNvPr>
          <p:cNvSpPr>
            <a:spLocks noGrp="1"/>
          </p:cNvSpPr>
          <p:nvPr>
            <p:ph type="dt" sz="half" idx="10"/>
          </p:nvPr>
        </p:nvSpPr>
        <p:spPr/>
        <p:txBody>
          <a:bodyPr/>
          <a:lstStyle/>
          <a:p>
            <a:pPr>
              <a:defRPr/>
            </a:pPr>
            <a:r>
              <a:rPr lang="en-US" dirty="0"/>
              <a:t>Spring 2020</a:t>
            </a:r>
          </a:p>
        </p:txBody>
      </p:sp>
      <p:sp>
        <p:nvSpPr>
          <p:cNvPr id="5" name="Footer Placeholder 4">
            <a:extLst>
              <a:ext uri="{FF2B5EF4-FFF2-40B4-BE49-F238E27FC236}">
                <a16:creationId xmlns:a16="http://schemas.microsoft.com/office/drawing/2014/main" id="{157F9DE0-BDE1-3E4E-880E-FA681E7441F7}"/>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2B0FD046-8FC8-AD4D-A41C-5E3BB12BE051}"/>
              </a:ext>
            </a:extLst>
          </p:cNvPr>
          <p:cNvSpPr>
            <a:spLocks noGrp="1"/>
          </p:cNvSpPr>
          <p:nvPr>
            <p:ph type="sldNum" sz="quarter" idx="12"/>
          </p:nvPr>
        </p:nvSpPr>
        <p:spPr/>
        <p:txBody>
          <a:bodyPr/>
          <a:lstStyle/>
          <a:p>
            <a:fld id="{700FED5F-1699-1242-B0E6-A5340890A644}" type="slidenum">
              <a:rPr lang="en-US" altLang="en-US" smtClean="0"/>
              <a:pPr/>
              <a:t>10</a:t>
            </a:fld>
            <a:endParaRPr lang="en-US" altLang="en-US" dirty="0"/>
          </a:p>
        </p:txBody>
      </p:sp>
    </p:spTree>
    <p:extLst>
      <p:ext uri="{BB962C8B-B14F-4D97-AF65-F5344CB8AC3E}">
        <p14:creationId xmlns:p14="http://schemas.microsoft.com/office/powerpoint/2010/main" val="293340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AE4B-BBC0-114F-91B2-C3B905358AA1}"/>
              </a:ext>
            </a:extLst>
          </p:cNvPr>
          <p:cNvSpPr>
            <a:spLocks noGrp="1"/>
          </p:cNvSpPr>
          <p:nvPr>
            <p:ph type="title"/>
          </p:nvPr>
        </p:nvSpPr>
        <p:spPr/>
        <p:txBody>
          <a:bodyPr/>
          <a:lstStyle/>
          <a:p>
            <a:r>
              <a:rPr lang="en-US" dirty="0"/>
              <a:t>Categories of Vulnerabilities</a:t>
            </a:r>
          </a:p>
        </p:txBody>
      </p:sp>
      <p:sp>
        <p:nvSpPr>
          <p:cNvPr id="3" name="Content Placeholder 2">
            <a:extLst>
              <a:ext uri="{FF2B5EF4-FFF2-40B4-BE49-F238E27FC236}">
                <a16:creationId xmlns:a16="http://schemas.microsoft.com/office/drawing/2014/main" id="{0DE6C202-538A-234E-BA24-9C77D0E46592}"/>
              </a:ext>
            </a:extLst>
          </p:cNvPr>
          <p:cNvSpPr>
            <a:spLocks noGrp="1"/>
          </p:cNvSpPr>
          <p:nvPr>
            <p:ph idx="1"/>
          </p:nvPr>
        </p:nvSpPr>
        <p:spPr/>
        <p:txBody>
          <a:bodyPr>
            <a:normAutofit fontScale="92500" lnSpcReduction="20000"/>
          </a:bodyPr>
          <a:lstStyle/>
          <a:p>
            <a:r>
              <a:rPr lang="en-US" dirty="0"/>
              <a:t>Memory Management Vulnerabilities</a:t>
            </a:r>
          </a:p>
          <a:p>
            <a:pPr lvl="1"/>
            <a:r>
              <a:rPr lang="en-US" dirty="0"/>
              <a:t>Attacks exploit invalid access to memory</a:t>
            </a:r>
          </a:p>
          <a:p>
            <a:pPr lvl="1"/>
            <a:r>
              <a:rPr lang="en-US" dirty="0"/>
              <a:t>Ex.: Buffer overflow</a:t>
            </a:r>
          </a:p>
          <a:p>
            <a:r>
              <a:rPr lang="en-US" dirty="0"/>
              <a:t>Structured Output Generation Vulnerabilities</a:t>
            </a:r>
          </a:p>
          <a:p>
            <a:pPr lvl="1"/>
            <a:r>
              <a:rPr lang="en-US" dirty="0"/>
              <a:t>Attacks exploit the construction of unintended output</a:t>
            </a:r>
          </a:p>
          <a:p>
            <a:pPr lvl="1"/>
            <a:r>
              <a:rPr lang="en-US" dirty="0"/>
              <a:t>Ex.: SQL injection</a:t>
            </a:r>
          </a:p>
          <a:p>
            <a:r>
              <a:rPr lang="en-US" dirty="0"/>
              <a:t>Race Condition Vulnerabilities</a:t>
            </a:r>
          </a:p>
          <a:p>
            <a:pPr lvl="1"/>
            <a:r>
              <a:rPr lang="en-US" dirty="0"/>
              <a:t>Attacks exploit timing of actions to influence behavior of the program</a:t>
            </a:r>
          </a:p>
          <a:p>
            <a:r>
              <a:rPr lang="en-US" dirty="0"/>
              <a:t>API Vulnerabilities</a:t>
            </a:r>
          </a:p>
          <a:p>
            <a:pPr lvl="1"/>
            <a:r>
              <a:rPr lang="en-US" dirty="0"/>
              <a:t>Attacks exploit error-states caused by contract violations</a:t>
            </a:r>
          </a:p>
          <a:p>
            <a:r>
              <a:rPr lang="en-US" dirty="0"/>
              <a:t>Side-channel Vulnerabilities</a:t>
            </a:r>
          </a:p>
          <a:p>
            <a:pPr lvl="1"/>
            <a:r>
              <a:rPr lang="en-US" dirty="0"/>
              <a:t>Attacks exploit power consumption, execution time or lower abstraction layer to leak information or induce faults</a:t>
            </a:r>
          </a:p>
          <a:p>
            <a:endParaRPr lang="en-US" dirty="0"/>
          </a:p>
        </p:txBody>
      </p:sp>
      <p:sp>
        <p:nvSpPr>
          <p:cNvPr id="4" name="Date Placeholder 3">
            <a:extLst>
              <a:ext uri="{FF2B5EF4-FFF2-40B4-BE49-F238E27FC236}">
                <a16:creationId xmlns:a16="http://schemas.microsoft.com/office/drawing/2014/main" id="{0D104FFA-D65F-0F44-B25A-E12A39AD33A1}"/>
              </a:ext>
            </a:extLst>
          </p:cNvPr>
          <p:cNvSpPr>
            <a:spLocks noGrp="1"/>
          </p:cNvSpPr>
          <p:nvPr>
            <p:ph type="dt" sz="half" idx="10"/>
          </p:nvPr>
        </p:nvSpPr>
        <p:spPr/>
        <p:txBody>
          <a:bodyPr/>
          <a:lstStyle/>
          <a:p>
            <a:r>
              <a:rPr lang="en-US"/>
              <a:t>Spring 2020</a:t>
            </a:r>
            <a:endParaRPr lang="en-US" dirty="0"/>
          </a:p>
        </p:txBody>
      </p:sp>
      <p:sp>
        <p:nvSpPr>
          <p:cNvPr id="5" name="Footer Placeholder 4">
            <a:extLst>
              <a:ext uri="{FF2B5EF4-FFF2-40B4-BE49-F238E27FC236}">
                <a16:creationId xmlns:a16="http://schemas.microsoft.com/office/drawing/2014/main" id="{37EC343C-82F1-144D-B3AF-E2D47B53FC55}"/>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187196C3-594F-A048-81B4-CB453EBA0019}"/>
              </a:ext>
            </a:extLst>
          </p:cNvPr>
          <p:cNvSpPr>
            <a:spLocks noGrp="1"/>
          </p:cNvSpPr>
          <p:nvPr>
            <p:ph type="sldNum" sz="quarter" idx="12"/>
          </p:nvPr>
        </p:nvSpPr>
        <p:spPr/>
        <p:txBody>
          <a:bodyPr/>
          <a:lstStyle/>
          <a:p>
            <a:fld id="{700FED5F-1699-1242-B0E6-A5340890A644}" type="slidenum">
              <a:rPr lang="en-US" altLang="en-US" smtClean="0"/>
              <a:pPr/>
              <a:t>11</a:t>
            </a:fld>
            <a:endParaRPr lang="en-US" altLang="en-US"/>
          </a:p>
        </p:txBody>
      </p:sp>
    </p:spTree>
    <p:extLst>
      <p:ext uri="{BB962C8B-B14F-4D97-AF65-F5344CB8AC3E}">
        <p14:creationId xmlns:p14="http://schemas.microsoft.com/office/powerpoint/2010/main" val="3011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F8B8-8EEA-5441-915F-50F8C6CC57A6}"/>
              </a:ext>
            </a:extLst>
          </p:cNvPr>
          <p:cNvSpPr>
            <a:spLocks noGrp="1"/>
          </p:cNvSpPr>
          <p:nvPr>
            <p:ph type="title"/>
          </p:nvPr>
        </p:nvSpPr>
        <p:spPr/>
        <p:txBody>
          <a:bodyPr/>
          <a:lstStyle/>
          <a:p>
            <a:r>
              <a:rPr lang="en-US" dirty="0"/>
              <a:t>Countermeasures</a:t>
            </a:r>
          </a:p>
        </p:txBody>
      </p:sp>
      <p:graphicFrame>
        <p:nvGraphicFramePr>
          <p:cNvPr id="7" name="Content Placeholder 6">
            <a:extLst>
              <a:ext uri="{FF2B5EF4-FFF2-40B4-BE49-F238E27FC236}">
                <a16:creationId xmlns:a16="http://schemas.microsoft.com/office/drawing/2014/main" id="{2B77D938-1F1A-E74D-B393-F686516864E9}"/>
              </a:ext>
            </a:extLst>
          </p:cNvPr>
          <p:cNvGraphicFramePr>
            <a:graphicFrameLocks noGrp="1"/>
          </p:cNvGraphicFramePr>
          <p:nvPr>
            <p:ph idx="1"/>
            <p:extLst>
              <p:ext uri="{D42A27DB-BD31-4B8C-83A1-F6EECF244321}">
                <p14:modId xmlns:p14="http://schemas.microsoft.com/office/powerpoint/2010/main" val="153820295"/>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A43FF827-ADB3-9443-9CA1-90C965F82ED2}"/>
              </a:ext>
            </a:extLst>
          </p:cNvPr>
          <p:cNvSpPr>
            <a:spLocks noGrp="1"/>
          </p:cNvSpPr>
          <p:nvPr>
            <p:ph type="dt" sz="half" idx="10"/>
          </p:nvPr>
        </p:nvSpPr>
        <p:spPr/>
        <p:txBody>
          <a:bodyPr/>
          <a:lstStyle/>
          <a:p>
            <a:pPr>
              <a:defRPr/>
            </a:pPr>
            <a:r>
              <a:rPr lang="en-US"/>
              <a:t>Spring 2020</a:t>
            </a:r>
            <a:endParaRPr lang="en-US" dirty="0"/>
          </a:p>
        </p:txBody>
      </p:sp>
      <p:sp>
        <p:nvSpPr>
          <p:cNvPr id="6" name="Slide Number Placeholder 5">
            <a:extLst>
              <a:ext uri="{FF2B5EF4-FFF2-40B4-BE49-F238E27FC236}">
                <a16:creationId xmlns:a16="http://schemas.microsoft.com/office/drawing/2014/main" id="{51D49626-D9E1-4B43-BF2F-AA81D4BB3734}"/>
              </a:ext>
            </a:extLst>
          </p:cNvPr>
          <p:cNvSpPr>
            <a:spLocks noGrp="1"/>
          </p:cNvSpPr>
          <p:nvPr>
            <p:ph type="sldNum" sz="quarter" idx="12"/>
          </p:nvPr>
        </p:nvSpPr>
        <p:spPr/>
        <p:txBody>
          <a:bodyPr/>
          <a:lstStyle/>
          <a:p>
            <a:fld id="{700FED5F-1699-1242-B0E6-A5340890A644}" type="slidenum">
              <a:rPr lang="en-US" altLang="en-US" smtClean="0"/>
              <a:pPr/>
              <a:t>12</a:t>
            </a:fld>
            <a:endParaRPr lang="en-US" altLang="en-US"/>
          </a:p>
        </p:txBody>
      </p:sp>
    </p:spTree>
    <p:extLst>
      <p:ext uri="{BB962C8B-B14F-4D97-AF65-F5344CB8AC3E}">
        <p14:creationId xmlns:p14="http://schemas.microsoft.com/office/powerpoint/2010/main" val="96911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B61A-FF0B-C54C-8333-5AE5CEFE2124}"/>
              </a:ext>
            </a:extLst>
          </p:cNvPr>
          <p:cNvSpPr>
            <a:spLocks noGrp="1"/>
          </p:cNvSpPr>
          <p:nvPr>
            <p:ph type="title"/>
          </p:nvPr>
        </p:nvSpPr>
        <p:spPr/>
        <p:txBody>
          <a:bodyPr/>
          <a:lstStyle/>
          <a:p>
            <a:r>
              <a:rPr lang="en-US" dirty="0"/>
              <a:t>Vulnerabilities and Countermeasures</a:t>
            </a:r>
          </a:p>
        </p:txBody>
      </p:sp>
      <p:sp>
        <p:nvSpPr>
          <p:cNvPr id="4" name="Date Placeholder 3">
            <a:extLst>
              <a:ext uri="{FF2B5EF4-FFF2-40B4-BE49-F238E27FC236}">
                <a16:creationId xmlns:a16="http://schemas.microsoft.com/office/drawing/2014/main" id="{60C7C961-C1A1-9F45-BC1F-6604562C4E00}"/>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9C7C9369-E8DC-AC45-9A6D-499DC42BBF0D}"/>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25BB0731-B225-8349-923D-7E4B36BAFC02}"/>
              </a:ext>
            </a:extLst>
          </p:cNvPr>
          <p:cNvSpPr>
            <a:spLocks noGrp="1"/>
          </p:cNvSpPr>
          <p:nvPr>
            <p:ph type="sldNum" sz="quarter" idx="12"/>
          </p:nvPr>
        </p:nvSpPr>
        <p:spPr/>
        <p:txBody>
          <a:bodyPr/>
          <a:lstStyle/>
          <a:p>
            <a:fld id="{700FED5F-1699-1242-B0E6-A5340890A644}" type="slidenum">
              <a:rPr lang="en-US" altLang="en-US" smtClean="0"/>
              <a:pPr/>
              <a:t>13</a:t>
            </a:fld>
            <a:endParaRPr lang="en-US" altLang="en-US"/>
          </a:p>
        </p:txBody>
      </p:sp>
      <p:pic>
        <p:nvPicPr>
          <p:cNvPr id="8" name="Picture 7">
            <a:extLst>
              <a:ext uri="{FF2B5EF4-FFF2-40B4-BE49-F238E27FC236}">
                <a16:creationId xmlns:a16="http://schemas.microsoft.com/office/drawing/2014/main" id="{1FF8B50B-6195-8743-8E6F-3F5D2D7241B1}"/>
              </a:ext>
            </a:extLst>
          </p:cNvPr>
          <p:cNvPicPr>
            <a:picLocks noChangeAspect="1"/>
          </p:cNvPicPr>
          <p:nvPr/>
        </p:nvPicPr>
        <p:blipFill>
          <a:blip r:embed="rId2"/>
          <a:stretch>
            <a:fillRect/>
          </a:stretch>
        </p:blipFill>
        <p:spPr>
          <a:xfrm>
            <a:off x="1752600" y="1752600"/>
            <a:ext cx="8020743" cy="3544366"/>
          </a:xfrm>
          <a:prstGeom prst="rect">
            <a:avLst/>
          </a:prstGeom>
        </p:spPr>
      </p:pic>
    </p:spTree>
    <p:extLst>
      <p:ext uri="{BB962C8B-B14F-4D97-AF65-F5344CB8AC3E}">
        <p14:creationId xmlns:p14="http://schemas.microsoft.com/office/powerpoint/2010/main" val="341821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F8B8-8EEA-5441-915F-50F8C6CC57A6}"/>
              </a:ext>
            </a:extLst>
          </p:cNvPr>
          <p:cNvSpPr>
            <a:spLocks noGrp="1"/>
          </p:cNvSpPr>
          <p:nvPr>
            <p:ph type="title"/>
          </p:nvPr>
        </p:nvSpPr>
        <p:spPr/>
        <p:txBody>
          <a:bodyPr/>
          <a:lstStyle/>
          <a:p>
            <a:r>
              <a:rPr lang="en-US" dirty="0"/>
              <a:t>Countermeasures</a:t>
            </a:r>
          </a:p>
        </p:txBody>
      </p:sp>
      <p:graphicFrame>
        <p:nvGraphicFramePr>
          <p:cNvPr id="7" name="Content Placeholder 6">
            <a:extLst>
              <a:ext uri="{FF2B5EF4-FFF2-40B4-BE49-F238E27FC236}">
                <a16:creationId xmlns:a16="http://schemas.microsoft.com/office/drawing/2014/main" id="{2B77D938-1F1A-E74D-B393-F686516864E9}"/>
              </a:ext>
            </a:extLst>
          </p:cNvPr>
          <p:cNvGraphicFramePr>
            <a:graphicFrameLocks noGrp="1"/>
          </p:cNvGraphicFramePr>
          <p:nvPr>
            <p:ph idx="1"/>
            <p:extLst>
              <p:ext uri="{D42A27DB-BD31-4B8C-83A1-F6EECF244321}">
                <p14:modId xmlns:p14="http://schemas.microsoft.com/office/powerpoint/2010/main" val="1001159597"/>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A43FF827-ADB3-9443-9CA1-90C965F82ED2}"/>
              </a:ext>
            </a:extLst>
          </p:cNvPr>
          <p:cNvSpPr>
            <a:spLocks noGrp="1"/>
          </p:cNvSpPr>
          <p:nvPr>
            <p:ph type="dt" sz="half" idx="10"/>
          </p:nvPr>
        </p:nvSpPr>
        <p:spPr/>
        <p:txBody>
          <a:bodyPr/>
          <a:lstStyle/>
          <a:p>
            <a:pPr>
              <a:defRPr/>
            </a:pPr>
            <a:r>
              <a:rPr lang="en-US"/>
              <a:t>Spring 2020</a:t>
            </a:r>
            <a:endParaRPr lang="en-US" dirty="0"/>
          </a:p>
        </p:txBody>
      </p:sp>
      <p:sp>
        <p:nvSpPr>
          <p:cNvPr id="6" name="Slide Number Placeholder 5">
            <a:extLst>
              <a:ext uri="{FF2B5EF4-FFF2-40B4-BE49-F238E27FC236}">
                <a16:creationId xmlns:a16="http://schemas.microsoft.com/office/drawing/2014/main" id="{51D49626-D9E1-4B43-BF2F-AA81D4BB3734}"/>
              </a:ext>
            </a:extLst>
          </p:cNvPr>
          <p:cNvSpPr>
            <a:spLocks noGrp="1"/>
          </p:cNvSpPr>
          <p:nvPr>
            <p:ph type="sldNum" sz="quarter" idx="12"/>
          </p:nvPr>
        </p:nvSpPr>
        <p:spPr/>
        <p:txBody>
          <a:bodyPr/>
          <a:lstStyle/>
          <a:p>
            <a:fld id="{700FED5F-1699-1242-B0E6-A5340890A644}" type="slidenum">
              <a:rPr lang="en-US" altLang="en-US" smtClean="0"/>
              <a:pPr/>
              <a:t>14</a:t>
            </a:fld>
            <a:endParaRPr lang="en-US" altLang="en-US"/>
          </a:p>
        </p:txBody>
      </p:sp>
    </p:spTree>
    <p:extLst>
      <p:ext uri="{BB962C8B-B14F-4D97-AF65-F5344CB8AC3E}">
        <p14:creationId xmlns:p14="http://schemas.microsoft.com/office/powerpoint/2010/main" val="2229425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93AB-8720-164E-BDD7-B2A3074CBEE3}"/>
              </a:ext>
            </a:extLst>
          </p:cNvPr>
          <p:cNvSpPr>
            <a:spLocks noGrp="1"/>
          </p:cNvSpPr>
          <p:nvPr>
            <p:ph type="title"/>
          </p:nvPr>
        </p:nvSpPr>
        <p:spPr/>
        <p:txBody>
          <a:bodyPr/>
          <a:lstStyle/>
          <a:p>
            <a:r>
              <a:rPr lang="en-US" dirty="0"/>
              <a:t>Detection of Vulnerabilities</a:t>
            </a:r>
          </a:p>
        </p:txBody>
      </p:sp>
      <p:sp>
        <p:nvSpPr>
          <p:cNvPr id="3" name="Content Placeholder 2">
            <a:extLst>
              <a:ext uri="{FF2B5EF4-FFF2-40B4-BE49-F238E27FC236}">
                <a16:creationId xmlns:a16="http://schemas.microsoft.com/office/drawing/2014/main" id="{182EADCE-D0D3-0644-804E-9EBDC30ED994}"/>
              </a:ext>
            </a:extLst>
          </p:cNvPr>
          <p:cNvSpPr>
            <a:spLocks noGrp="1"/>
          </p:cNvSpPr>
          <p:nvPr>
            <p:ph idx="1"/>
          </p:nvPr>
        </p:nvSpPr>
        <p:spPr/>
        <p:txBody>
          <a:bodyPr>
            <a:normAutofit fontScale="92500" lnSpcReduction="10000"/>
          </a:bodyPr>
          <a:lstStyle/>
          <a:p>
            <a:r>
              <a:rPr lang="en-US" dirty="0"/>
              <a:t>Properties for detection techniques:</a:t>
            </a:r>
          </a:p>
          <a:p>
            <a:pPr lvl="1"/>
            <a:r>
              <a:rPr lang="en-US" i="1" dirty="0"/>
              <a:t>Sound</a:t>
            </a:r>
            <a:r>
              <a:rPr lang="en-US" dirty="0"/>
              <a:t>: if it can correctly conclude that a given program has no vulnerabilities of that category (no false negatives)</a:t>
            </a:r>
          </a:p>
          <a:p>
            <a:pPr lvl="2"/>
            <a:r>
              <a:rPr lang="en-US" dirty="0"/>
              <a:t>Requires reasoning about all executions (usually infinite)</a:t>
            </a:r>
          </a:p>
          <a:p>
            <a:pPr lvl="2"/>
            <a:r>
              <a:rPr lang="en-US" dirty="0"/>
              <a:t>Static checking of the program code</a:t>
            </a:r>
          </a:p>
          <a:p>
            <a:pPr lvl="1"/>
            <a:r>
              <a:rPr lang="en-US" i="1" dirty="0"/>
              <a:t>Complete</a:t>
            </a:r>
            <a:r>
              <a:rPr lang="en-US" dirty="0"/>
              <a:t>: if the vulnerabilities it finds are actual vulnerabilities (no false positives)</a:t>
            </a:r>
          </a:p>
          <a:p>
            <a:pPr lvl="2"/>
            <a:r>
              <a:rPr lang="en-US" dirty="0"/>
              <a:t>Executions of a program that make vulnerabilities evident</a:t>
            </a:r>
          </a:p>
          <a:p>
            <a:pPr lvl="2"/>
            <a:r>
              <a:rPr lang="en-US" dirty="0"/>
              <a:t>Dynamic checking of the program code</a:t>
            </a:r>
          </a:p>
          <a:p>
            <a:r>
              <a:rPr lang="en-US" dirty="0"/>
              <a:t>Rice’s theorem: no detection technique can be both sound and complete</a:t>
            </a:r>
          </a:p>
          <a:p>
            <a:r>
              <a:rPr lang="en-US" dirty="0"/>
              <a:t>Detection tools can use a hybrid combination of static and dynamic analysis to achieve a trade-off between soundness and completeness</a:t>
            </a:r>
          </a:p>
          <a:p>
            <a:r>
              <a:rPr lang="en-US" dirty="0"/>
              <a:t>Manual code review and testing are also important detection techniques</a:t>
            </a:r>
          </a:p>
        </p:txBody>
      </p:sp>
      <p:sp>
        <p:nvSpPr>
          <p:cNvPr id="4" name="Date Placeholder 3">
            <a:extLst>
              <a:ext uri="{FF2B5EF4-FFF2-40B4-BE49-F238E27FC236}">
                <a16:creationId xmlns:a16="http://schemas.microsoft.com/office/drawing/2014/main" id="{865DD8B7-FFEE-0244-9CB1-2DEC3B4B1CEA}"/>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DE62FA93-9042-E845-8D27-4D1EEEB45A57}"/>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AA387C74-5136-DA4C-812A-D6865538D555}"/>
              </a:ext>
            </a:extLst>
          </p:cNvPr>
          <p:cNvSpPr>
            <a:spLocks noGrp="1"/>
          </p:cNvSpPr>
          <p:nvPr>
            <p:ph type="sldNum" sz="quarter" idx="12"/>
          </p:nvPr>
        </p:nvSpPr>
        <p:spPr/>
        <p:txBody>
          <a:bodyPr/>
          <a:lstStyle/>
          <a:p>
            <a:fld id="{700FED5F-1699-1242-B0E6-A5340890A644}" type="slidenum">
              <a:rPr lang="en-US" altLang="en-US" smtClean="0"/>
              <a:pPr/>
              <a:t>15</a:t>
            </a:fld>
            <a:endParaRPr lang="en-US" altLang="en-US"/>
          </a:p>
        </p:txBody>
      </p:sp>
    </p:spTree>
    <p:extLst>
      <p:ext uri="{BB962C8B-B14F-4D97-AF65-F5344CB8AC3E}">
        <p14:creationId xmlns:p14="http://schemas.microsoft.com/office/powerpoint/2010/main" val="3902025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9B98-6E92-7E4B-BA35-4A9BB8E05687}"/>
              </a:ext>
            </a:extLst>
          </p:cNvPr>
          <p:cNvSpPr>
            <a:spLocks noGrp="1"/>
          </p:cNvSpPr>
          <p:nvPr>
            <p:ph type="title"/>
          </p:nvPr>
        </p:nvSpPr>
        <p:spPr/>
        <p:txBody>
          <a:bodyPr/>
          <a:lstStyle/>
          <a:p>
            <a:r>
              <a:rPr lang="en-US" dirty="0"/>
              <a:t>AST – Application Security Testing</a:t>
            </a:r>
          </a:p>
        </p:txBody>
      </p:sp>
      <p:sp>
        <p:nvSpPr>
          <p:cNvPr id="4" name="Date Placeholder 3">
            <a:extLst>
              <a:ext uri="{FF2B5EF4-FFF2-40B4-BE49-F238E27FC236}">
                <a16:creationId xmlns:a16="http://schemas.microsoft.com/office/drawing/2014/main" id="{DEC15FB7-BE95-154C-91B5-E10C797ADB95}"/>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C4DFB9F7-057D-614A-84B9-2239754F72DF}"/>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26ED0B88-639A-994B-A0BD-32FB0523663B}"/>
              </a:ext>
            </a:extLst>
          </p:cNvPr>
          <p:cNvSpPr>
            <a:spLocks noGrp="1"/>
          </p:cNvSpPr>
          <p:nvPr>
            <p:ph type="sldNum" sz="quarter" idx="12"/>
          </p:nvPr>
        </p:nvSpPr>
        <p:spPr/>
        <p:txBody>
          <a:bodyPr/>
          <a:lstStyle/>
          <a:p>
            <a:fld id="{700FED5F-1699-1242-B0E6-A5340890A644}" type="slidenum">
              <a:rPr lang="en-US" altLang="en-US" smtClean="0"/>
              <a:pPr/>
              <a:t>16</a:t>
            </a:fld>
            <a:endParaRPr lang="en-US" altLang="en-US"/>
          </a:p>
        </p:txBody>
      </p:sp>
      <p:pic>
        <p:nvPicPr>
          <p:cNvPr id="10" name="Picture 9">
            <a:extLst>
              <a:ext uri="{FF2B5EF4-FFF2-40B4-BE49-F238E27FC236}">
                <a16:creationId xmlns:a16="http://schemas.microsoft.com/office/drawing/2014/main" id="{BE5D7261-65C6-0D49-A9F2-01A36365B0A1}"/>
              </a:ext>
            </a:extLst>
          </p:cNvPr>
          <p:cNvPicPr>
            <a:picLocks noChangeAspect="1"/>
          </p:cNvPicPr>
          <p:nvPr/>
        </p:nvPicPr>
        <p:blipFill>
          <a:blip r:embed="rId2"/>
          <a:stretch>
            <a:fillRect/>
          </a:stretch>
        </p:blipFill>
        <p:spPr>
          <a:xfrm>
            <a:off x="2590800" y="1632781"/>
            <a:ext cx="6705600" cy="4398402"/>
          </a:xfrm>
          <a:prstGeom prst="rect">
            <a:avLst/>
          </a:prstGeom>
        </p:spPr>
      </p:pic>
      <p:sp>
        <p:nvSpPr>
          <p:cNvPr id="11" name="TextBox 10">
            <a:extLst>
              <a:ext uri="{FF2B5EF4-FFF2-40B4-BE49-F238E27FC236}">
                <a16:creationId xmlns:a16="http://schemas.microsoft.com/office/drawing/2014/main" id="{EE7CF210-632B-6644-9D1A-6FF094ED7549}"/>
              </a:ext>
            </a:extLst>
          </p:cNvPr>
          <p:cNvSpPr txBox="1"/>
          <p:nvPr/>
        </p:nvSpPr>
        <p:spPr>
          <a:xfrm>
            <a:off x="5268850" y="6055267"/>
            <a:ext cx="1654299" cy="276999"/>
          </a:xfrm>
          <a:prstGeom prst="rect">
            <a:avLst/>
          </a:prstGeom>
          <a:noFill/>
        </p:spPr>
        <p:txBody>
          <a:bodyPr wrap="none" rtlCol="0">
            <a:spAutoFit/>
          </a:bodyPr>
          <a:lstStyle/>
          <a:p>
            <a:r>
              <a:rPr lang="en-US" sz="1200" dirty="0"/>
              <a:t>Source: [Scanlon, 2018]</a:t>
            </a:r>
          </a:p>
        </p:txBody>
      </p:sp>
    </p:spTree>
    <p:extLst>
      <p:ext uri="{BB962C8B-B14F-4D97-AF65-F5344CB8AC3E}">
        <p14:creationId xmlns:p14="http://schemas.microsoft.com/office/powerpoint/2010/main" val="192034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BFEE-A43A-9C42-8391-ABEFA081807B}"/>
              </a:ext>
            </a:extLst>
          </p:cNvPr>
          <p:cNvSpPr>
            <a:spLocks noGrp="1"/>
          </p:cNvSpPr>
          <p:nvPr>
            <p:ph type="title"/>
          </p:nvPr>
        </p:nvSpPr>
        <p:spPr/>
        <p:txBody>
          <a:bodyPr/>
          <a:lstStyle/>
          <a:p>
            <a:r>
              <a:rPr lang="en-US" dirty="0"/>
              <a:t>Static Detection</a:t>
            </a:r>
          </a:p>
        </p:txBody>
      </p:sp>
      <p:sp>
        <p:nvSpPr>
          <p:cNvPr id="3" name="Content Placeholder 2">
            <a:extLst>
              <a:ext uri="{FF2B5EF4-FFF2-40B4-BE49-F238E27FC236}">
                <a16:creationId xmlns:a16="http://schemas.microsoft.com/office/drawing/2014/main" id="{54DEEBC9-EA92-7B4B-9960-7289BD3D283F}"/>
              </a:ext>
            </a:extLst>
          </p:cNvPr>
          <p:cNvSpPr>
            <a:spLocks noGrp="1"/>
          </p:cNvSpPr>
          <p:nvPr>
            <p:ph idx="1"/>
          </p:nvPr>
        </p:nvSpPr>
        <p:spPr/>
        <p:txBody>
          <a:bodyPr>
            <a:normAutofit/>
          </a:bodyPr>
          <a:lstStyle/>
          <a:p>
            <a:r>
              <a:rPr lang="en-US" dirty="0"/>
              <a:t>Analyze source code or binary code</a:t>
            </a:r>
          </a:p>
          <a:p>
            <a:r>
              <a:rPr lang="en-US" dirty="0"/>
              <a:t>SAST: Static Application Security Testing</a:t>
            </a:r>
          </a:p>
          <a:p>
            <a:r>
              <a:rPr lang="en-US" dirty="0"/>
              <a:t>Advantages:</a:t>
            </a:r>
          </a:p>
          <a:p>
            <a:pPr lvl="1"/>
            <a:r>
              <a:rPr lang="en-US" dirty="0"/>
              <a:t>Can operate on incomplete code</a:t>
            </a:r>
          </a:p>
          <a:p>
            <a:pPr lvl="1"/>
            <a:r>
              <a:rPr lang="en-US" dirty="0"/>
              <a:t>A single analysis can attempt to cover all possible program executions</a:t>
            </a:r>
          </a:p>
          <a:p>
            <a:r>
              <a:rPr lang="en-US" dirty="0"/>
              <a:t>Problem: false positives</a:t>
            </a:r>
          </a:p>
          <a:p>
            <a:r>
              <a:rPr lang="en-US" dirty="0"/>
              <a:t>Classes of techniques:</a:t>
            </a:r>
          </a:p>
          <a:p>
            <a:pPr lvl="1"/>
            <a:r>
              <a:rPr lang="en-US" dirty="0"/>
              <a:t>Heuristic static detection</a:t>
            </a:r>
          </a:p>
          <a:p>
            <a:pPr lvl="1"/>
            <a:r>
              <a:rPr lang="en-US" dirty="0"/>
              <a:t>Sound static detection</a:t>
            </a:r>
          </a:p>
        </p:txBody>
      </p:sp>
      <p:sp>
        <p:nvSpPr>
          <p:cNvPr id="4" name="Date Placeholder 3">
            <a:extLst>
              <a:ext uri="{FF2B5EF4-FFF2-40B4-BE49-F238E27FC236}">
                <a16:creationId xmlns:a16="http://schemas.microsoft.com/office/drawing/2014/main" id="{503B5950-18AD-174E-8278-BF24427FB3A9}"/>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E8E413C0-190C-DB4C-B38B-1CA2B9218F5E}"/>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503EF57D-A0C5-B945-BA11-624C4B088AB7}"/>
              </a:ext>
            </a:extLst>
          </p:cNvPr>
          <p:cNvSpPr>
            <a:spLocks noGrp="1"/>
          </p:cNvSpPr>
          <p:nvPr>
            <p:ph type="sldNum" sz="quarter" idx="12"/>
          </p:nvPr>
        </p:nvSpPr>
        <p:spPr/>
        <p:txBody>
          <a:bodyPr/>
          <a:lstStyle/>
          <a:p>
            <a:fld id="{700FED5F-1699-1242-B0E6-A5340890A644}" type="slidenum">
              <a:rPr lang="en-US" altLang="en-US" smtClean="0"/>
              <a:pPr/>
              <a:t>17</a:t>
            </a:fld>
            <a:endParaRPr lang="en-US" altLang="en-US"/>
          </a:p>
        </p:txBody>
      </p:sp>
    </p:spTree>
    <p:extLst>
      <p:ext uri="{BB962C8B-B14F-4D97-AF65-F5344CB8AC3E}">
        <p14:creationId xmlns:p14="http://schemas.microsoft.com/office/powerpoint/2010/main" val="2938231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9CE9-AE22-5744-B3F9-07FC708C9ACC}"/>
              </a:ext>
            </a:extLst>
          </p:cNvPr>
          <p:cNvSpPr>
            <a:spLocks noGrp="1"/>
          </p:cNvSpPr>
          <p:nvPr>
            <p:ph type="title"/>
          </p:nvPr>
        </p:nvSpPr>
        <p:spPr/>
        <p:txBody>
          <a:bodyPr/>
          <a:lstStyle/>
          <a:p>
            <a:r>
              <a:rPr lang="en-US" dirty="0"/>
              <a:t>Heuristic Static Detection</a:t>
            </a:r>
          </a:p>
        </p:txBody>
      </p:sp>
      <p:sp>
        <p:nvSpPr>
          <p:cNvPr id="3" name="Content Placeholder 2">
            <a:extLst>
              <a:ext uri="{FF2B5EF4-FFF2-40B4-BE49-F238E27FC236}">
                <a16:creationId xmlns:a16="http://schemas.microsoft.com/office/drawing/2014/main" id="{B3F23E7B-6641-574E-84CD-BC514AF67EF9}"/>
              </a:ext>
            </a:extLst>
          </p:cNvPr>
          <p:cNvSpPr>
            <a:spLocks noGrp="1"/>
          </p:cNvSpPr>
          <p:nvPr>
            <p:ph idx="1"/>
          </p:nvPr>
        </p:nvSpPr>
        <p:spPr/>
        <p:txBody>
          <a:bodyPr>
            <a:normAutofit fontScale="92500" lnSpcReduction="10000"/>
          </a:bodyPr>
          <a:lstStyle/>
          <a:p>
            <a:r>
              <a:rPr lang="en-US" dirty="0"/>
              <a:t>Detect violations of secure programming-practice heuristics</a:t>
            </a:r>
          </a:p>
          <a:p>
            <a:pPr lvl="1"/>
            <a:r>
              <a:rPr lang="en-US" dirty="0"/>
              <a:t>“Do not use this dangerous API function”</a:t>
            </a:r>
          </a:p>
          <a:p>
            <a:pPr lvl="1"/>
            <a:r>
              <a:rPr lang="en-US" dirty="0"/>
              <a:t>“Only use this API function with a constant string as first parameter”</a:t>
            </a:r>
          </a:p>
          <a:p>
            <a:r>
              <a:rPr lang="en-US" dirty="0"/>
              <a:t>Violations are flagged based on a semantic model (AST, abstractions of data flow, control flow)</a:t>
            </a:r>
          </a:p>
          <a:p>
            <a:r>
              <a:rPr lang="en-US" dirty="0"/>
              <a:t>Taint analysis (flow analysis): </a:t>
            </a:r>
          </a:p>
          <a:p>
            <a:pPr lvl="1"/>
            <a:r>
              <a:rPr lang="en-US" dirty="0"/>
              <a:t>Input values (taint sources) that can influence values used in risky operations (restricted sink)</a:t>
            </a:r>
          </a:p>
          <a:p>
            <a:pPr lvl="1"/>
            <a:r>
              <a:rPr lang="en-US" dirty="0"/>
              <a:t>Detect confidential or sensitive information that flows to public output channels</a:t>
            </a:r>
          </a:p>
          <a:p>
            <a:pPr lvl="1"/>
            <a:r>
              <a:rPr lang="en-US" dirty="0"/>
              <a:t>Taint can be removed from values that were processed in sanitization functions (reducing the number of false positives)</a:t>
            </a:r>
          </a:p>
          <a:p>
            <a:pPr lvl="1"/>
            <a:r>
              <a:rPr lang="en-US" dirty="0"/>
              <a:t>Manual effort is required to configure the right sets of sources, sinks, and sanitizers</a:t>
            </a:r>
          </a:p>
          <a:p>
            <a:endParaRPr lang="en-US" dirty="0"/>
          </a:p>
        </p:txBody>
      </p:sp>
      <p:sp>
        <p:nvSpPr>
          <p:cNvPr id="4" name="Date Placeholder 3">
            <a:extLst>
              <a:ext uri="{FF2B5EF4-FFF2-40B4-BE49-F238E27FC236}">
                <a16:creationId xmlns:a16="http://schemas.microsoft.com/office/drawing/2014/main" id="{96913A2B-6F4D-E94E-8AFB-5ECC0F58A257}"/>
              </a:ext>
            </a:extLst>
          </p:cNvPr>
          <p:cNvSpPr>
            <a:spLocks noGrp="1"/>
          </p:cNvSpPr>
          <p:nvPr>
            <p:ph type="dt" sz="half" idx="10"/>
          </p:nvPr>
        </p:nvSpPr>
        <p:spPr/>
        <p:txBody>
          <a:bodyPr/>
          <a:lstStyle/>
          <a:p>
            <a:pPr>
              <a:defRPr/>
            </a:pPr>
            <a:r>
              <a:rPr lang="en-US" dirty="0"/>
              <a:t>Spring 2020</a:t>
            </a:r>
          </a:p>
        </p:txBody>
      </p:sp>
      <p:sp>
        <p:nvSpPr>
          <p:cNvPr id="5" name="Footer Placeholder 4">
            <a:extLst>
              <a:ext uri="{FF2B5EF4-FFF2-40B4-BE49-F238E27FC236}">
                <a16:creationId xmlns:a16="http://schemas.microsoft.com/office/drawing/2014/main" id="{4E8A7166-4F35-464F-B107-8B166C94EF24}"/>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72DA7E6E-74EA-2841-90D1-0C6E4046BA37}"/>
              </a:ext>
            </a:extLst>
          </p:cNvPr>
          <p:cNvSpPr>
            <a:spLocks noGrp="1"/>
          </p:cNvSpPr>
          <p:nvPr>
            <p:ph type="sldNum" sz="quarter" idx="12"/>
          </p:nvPr>
        </p:nvSpPr>
        <p:spPr/>
        <p:txBody>
          <a:bodyPr/>
          <a:lstStyle/>
          <a:p>
            <a:fld id="{700FED5F-1699-1242-B0E6-A5340890A644}" type="slidenum">
              <a:rPr lang="en-US" altLang="en-US" smtClean="0"/>
              <a:pPr/>
              <a:t>18</a:t>
            </a:fld>
            <a:endParaRPr lang="en-US" altLang="en-US"/>
          </a:p>
        </p:txBody>
      </p:sp>
    </p:spTree>
    <p:extLst>
      <p:ext uri="{BB962C8B-B14F-4D97-AF65-F5344CB8AC3E}">
        <p14:creationId xmlns:p14="http://schemas.microsoft.com/office/powerpoint/2010/main" val="413185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4A73-7FC3-A247-8BBA-336A5B13181F}"/>
              </a:ext>
            </a:extLst>
          </p:cNvPr>
          <p:cNvSpPr>
            <a:spLocks noGrp="1"/>
          </p:cNvSpPr>
          <p:nvPr>
            <p:ph type="title"/>
          </p:nvPr>
        </p:nvSpPr>
        <p:spPr/>
        <p:txBody>
          <a:bodyPr/>
          <a:lstStyle/>
          <a:p>
            <a:r>
              <a:rPr lang="en-US" dirty="0"/>
              <a:t>Sound Static Verification</a:t>
            </a:r>
          </a:p>
        </p:txBody>
      </p:sp>
      <p:sp>
        <p:nvSpPr>
          <p:cNvPr id="3" name="Content Placeholder 2">
            <a:extLst>
              <a:ext uri="{FF2B5EF4-FFF2-40B4-BE49-F238E27FC236}">
                <a16:creationId xmlns:a16="http://schemas.microsoft.com/office/drawing/2014/main" id="{ECE2F435-9298-0341-B366-6AC9A297D652}"/>
              </a:ext>
            </a:extLst>
          </p:cNvPr>
          <p:cNvSpPr>
            <a:spLocks noGrp="1"/>
          </p:cNvSpPr>
          <p:nvPr>
            <p:ph idx="1"/>
          </p:nvPr>
        </p:nvSpPr>
        <p:spPr/>
        <p:txBody>
          <a:bodyPr>
            <a:normAutofit lnSpcReduction="10000"/>
          </a:bodyPr>
          <a:lstStyle/>
          <a:p>
            <a:r>
              <a:rPr lang="en-US" dirty="0"/>
              <a:t>Techniques that are sound (no false negatives) for well-defined categories of vulnerabilities</a:t>
            </a:r>
          </a:p>
          <a:p>
            <a:r>
              <a:rPr lang="en-US" dirty="0"/>
              <a:t>Challenge: express specification formally (violations of the specification lead to vulnerabilities)</a:t>
            </a:r>
          </a:p>
          <a:p>
            <a:r>
              <a:rPr lang="en-US" dirty="0"/>
              <a:t>Techniques:</a:t>
            </a:r>
          </a:p>
          <a:p>
            <a:pPr lvl="1"/>
            <a:r>
              <a:rPr lang="en-US" b="1" dirty="0"/>
              <a:t>Program verification</a:t>
            </a:r>
            <a:r>
              <a:rPr lang="en-US" dirty="0"/>
              <a:t>: to construct a proof that covers all program executions</a:t>
            </a:r>
          </a:p>
          <a:p>
            <a:pPr lvl="1"/>
            <a:r>
              <a:rPr lang="en-US" b="1" dirty="0"/>
              <a:t>Abstract interpretation</a:t>
            </a:r>
            <a:r>
              <a:rPr lang="en-US" dirty="0"/>
              <a:t>: to map run-time values from the concrete program to finite abstract domains (to prove absence of memory management vulnerabilities, for example)</a:t>
            </a:r>
          </a:p>
          <a:p>
            <a:pPr lvl="1"/>
            <a:r>
              <a:rPr lang="en-US" b="1" dirty="0"/>
              <a:t>Model checking</a:t>
            </a:r>
            <a:r>
              <a:rPr lang="en-US" dirty="0"/>
              <a:t>: to exhaustively explore all reachable states of the program to check for violations</a:t>
            </a:r>
          </a:p>
        </p:txBody>
      </p:sp>
      <p:sp>
        <p:nvSpPr>
          <p:cNvPr id="4" name="Date Placeholder 3">
            <a:extLst>
              <a:ext uri="{FF2B5EF4-FFF2-40B4-BE49-F238E27FC236}">
                <a16:creationId xmlns:a16="http://schemas.microsoft.com/office/drawing/2014/main" id="{ECC37252-93A9-D34A-B8A9-354BECB88600}"/>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1417A1BC-A827-3E4C-B940-81E76CB8DC11}"/>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8078DD96-DBA9-AA49-AF31-304B67AD6052}"/>
              </a:ext>
            </a:extLst>
          </p:cNvPr>
          <p:cNvSpPr>
            <a:spLocks noGrp="1"/>
          </p:cNvSpPr>
          <p:nvPr>
            <p:ph type="sldNum" sz="quarter" idx="12"/>
          </p:nvPr>
        </p:nvSpPr>
        <p:spPr/>
        <p:txBody>
          <a:bodyPr/>
          <a:lstStyle/>
          <a:p>
            <a:fld id="{700FED5F-1699-1242-B0E6-A5340890A644}" type="slidenum">
              <a:rPr lang="en-US" altLang="en-US" smtClean="0"/>
              <a:pPr/>
              <a:t>19</a:t>
            </a:fld>
            <a:endParaRPr lang="en-US" altLang="en-US" dirty="0"/>
          </a:p>
        </p:txBody>
      </p:sp>
    </p:spTree>
    <p:extLst>
      <p:ext uri="{BB962C8B-B14F-4D97-AF65-F5344CB8AC3E}">
        <p14:creationId xmlns:p14="http://schemas.microsoft.com/office/powerpoint/2010/main" val="1496946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F4F52-3469-D04F-BD01-BA6BCE993663}"/>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Outline</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199572-FAE0-7E4E-8054-8672BCFB75B9}"/>
              </a:ext>
            </a:extLst>
          </p:cNvPr>
          <p:cNvSpPr>
            <a:spLocks noGrp="1"/>
          </p:cNvSpPr>
          <p:nvPr>
            <p:ph idx="1"/>
          </p:nvPr>
        </p:nvSpPr>
        <p:spPr>
          <a:xfrm>
            <a:off x="4976031" y="963877"/>
            <a:ext cx="6377769" cy="4930246"/>
          </a:xfrm>
        </p:spPr>
        <p:txBody>
          <a:bodyPr anchor="ctr">
            <a:normAutofit/>
          </a:bodyPr>
          <a:lstStyle/>
          <a:p>
            <a:r>
              <a:rPr lang="en-US" sz="2400" dirty="0"/>
              <a:t>The problem of Software Security</a:t>
            </a:r>
          </a:p>
          <a:p>
            <a:r>
              <a:rPr lang="en-US" sz="2400" dirty="0"/>
              <a:t>Definitions</a:t>
            </a:r>
          </a:p>
          <a:p>
            <a:pPr lvl="1"/>
            <a:r>
              <a:rPr lang="en-US" dirty="0" err="1"/>
              <a:t>CyBOK</a:t>
            </a:r>
            <a:r>
              <a:rPr lang="en-US" dirty="0"/>
              <a:t>, Cybersecurity, Software Security</a:t>
            </a:r>
          </a:p>
          <a:p>
            <a:r>
              <a:rPr lang="en-US" sz="2400" dirty="0"/>
              <a:t>Vulnerabilities</a:t>
            </a:r>
          </a:p>
          <a:p>
            <a:pPr lvl="1"/>
            <a:r>
              <a:rPr lang="en-US" dirty="0"/>
              <a:t>Examples</a:t>
            </a:r>
          </a:p>
          <a:p>
            <a:pPr lvl="1"/>
            <a:r>
              <a:rPr lang="en-US" dirty="0"/>
              <a:t>Categories</a:t>
            </a:r>
          </a:p>
          <a:p>
            <a:pPr lvl="1"/>
            <a:r>
              <a:rPr lang="en-US" dirty="0"/>
              <a:t>Countermeasures</a:t>
            </a:r>
          </a:p>
          <a:p>
            <a:r>
              <a:rPr lang="en-US" sz="2400" dirty="0"/>
              <a:t>Vulnerabilities Detection</a:t>
            </a:r>
          </a:p>
          <a:p>
            <a:pPr lvl="1"/>
            <a:r>
              <a:rPr lang="en-US" dirty="0"/>
              <a:t>Static Detection</a:t>
            </a:r>
          </a:p>
          <a:p>
            <a:pPr lvl="1"/>
            <a:r>
              <a:rPr lang="en-US" dirty="0"/>
              <a:t>Dynamic Detection</a:t>
            </a:r>
          </a:p>
          <a:p>
            <a:pPr lvl="1"/>
            <a:endParaRPr lang="en-US" dirty="0"/>
          </a:p>
        </p:txBody>
      </p:sp>
      <p:sp>
        <p:nvSpPr>
          <p:cNvPr id="4" name="Date Placeholder 3">
            <a:extLst>
              <a:ext uri="{FF2B5EF4-FFF2-40B4-BE49-F238E27FC236}">
                <a16:creationId xmlns:a16="http://schemas.microsoft.com/office/drawing/2014/main" id="{B1C48D8F-3D10-634A-B852-628277318C6D}"/>
              </a:ext>
            </a:extLst>
          </p:cNvPr>
          <p:cNvSpPr>
            <a:spLocks noGrp="1"/>
          </p:cNvSpPr>
          <p:nvPr>
            <p:ph type="dt" sz="half" idx="10"/>
          </p:nvPr>
        </p:nvSpPr>
        <p:spPr>
          <a:xfrm>
            <a:off x="838200" y="6033479"/>
            <a:ext cx="2743200" cy="365125"/>
          </a:xfrm>
        </p:spPr>
        <p:txBody>
          <a:bodyPr>
            <a:normAutofit/>
          </a:bodyPr>
          <a:lstStyle/>
          <a:p>
            <a:pPr>
              <a:spcAft>
                <a:spcPts val="600"/>
              </a:spcAft>
              <a:defRPr/>
            </a:pPr>
            <a:r>
              <a:rPr lang="en-US" sz="1050">
                <a:solidFill>
                  <a:schemeClr val="tx1">
                    <a:alpha val="80000"/>
                  </a:schemeClr>
                </a:solidFill>
              </a:rPr>
              <a:t>Spring 2020</a:t>
            </a:r>
          </a:p>
        </p:txBody>
      </p:sp>
      <p:sp>
        <p:nvSpPr>
          <p:cNvPr id="5" name="Footer Placeholder 4">
            <a:extLst>
              <a:ext uri="{FF2B5EF4-FFF2-40B4-BE49-F238E27FC236}">
                <a16:creationId xmlns:a16="http://schemas.microsoft.com/office/drawing/2014/main" id="{C8A40D77-0569-7D4B-BC24-198238FCF873}"/>
              </a:ext>
            </a:extLst>
          </p:cNvPr>
          <p:cNvSpPr>
            <a:spLocks noGrp="1"/>
          </p:cNvSpPr>
          <p:nvPr>
            <p:ph type="ftr" sz="quarter" idx="11"/>
          </p:nvPr>
        </p:nvSpPr>
        <p:spPr>
          <a:xfrm>
            <a:off x="4976031" y="6033479"/>
            <a:ext cx="5259985" cy="365125"/>
          </a:xfrm>
        </p:spPr>
        <p:txBody>
          <a:bodyPr>
            <a:normAutofit/>
          </a:bodyPr>
          <a:lstStyle/>
          <a:p>
            <a:pPr algn="l"/>
            <a:endParaRPr lang="en-US" altLang="en-US" sz="1050">
              <a:solidFill>
                <a:schemeClr val="tx1">
                  <a:alpha val="80000"/>
                </a:schemeClr>
              </a:solidFill>
            </a:endParaRPr>
          </a:p>
        </p:txBody>
      </p:sp>
      <p:sp>
        <p:nvSpPr>
          <p:cNvPr id="6" name="Slide Number Placeholder 5">
            <a:extLst>
              <a:ext uri="{FF2B5EF4-FFF2-40B4-BE49-F238E27FC236}">
                <a16:creationId xmlns:a16="http://schemas.microsoft.com/office/drawing/2014/main" id="{811F7AE5-60D6-3A4C-8F96-DE0DA7C426A2}"/>
              </a:ext>
            </a:extLst>
          </p:cNvPr>
          <p:cNvSpPr>
            <a:spLocks noGrp="1"/>
          </p:cNvSpPr>
          <p:nvPr>
            <p:ph type="sldNum" sz="quarter" idx="12"/>
          </p:nvPr>
        </p:nvSpPr>
        <p:spPr>
          <a:xfrm>
            <a:off x="10571516" y="6033479"/>
            <a:ext cx="782283" cy="365125"/>
          </a:xfrm>
        </p:spPr>
        <p:txBody>
          <a:bodyPr>
            <a:normAutofit/>
          </a:bodyPr>
          <a:lstStyle/>
          <a:p>
            <a:pPr>
              <a:spcAft>
                <a:spcPts val="600"/>
              </a:spcAft>
            </a:pPr>
            <a:fld id="{700FED5F-1699-1242-B0E6-A5340890A644}" type="slidenum">
              <a:rPr lang="en-US" altLang="en-US" sz="1050">
                <a:solidFill>
                  <a:schemeClr val="tx1">
                    <a:alpha val="80000"/>
                  </a:schemeClr>
                </a:solidFill>
              </a:rPr>
              <a:pPr>
                <a:spcAft>
                  <a:spcPts val="600"/>
                </a:spcAft>
              </a:pPr>
              <a:t>2</a:t>
            </a:fld>
            <a:endParaRPr lang="en-US" altLang="en-US" sz="1050">
              <a:solidFill>
                <a:schemeClr val="tx1">
                  <a:alpha val="80000"/>
                </a:schemeClr>
              </a:solidFill>
            </a:endParaRPr>
          </a:p>
        </p:txBody>
      </p:sp>
    </p:spTree>
    <p:extLst>
      <p:ext uri="{BB962C8B-B14F-4D97-AF65-F5344CB8AC3E}">
        <p14:creationId xmlns:p14="http://schemas.microsoft.com/office/powerpoint/2010/main" val="4162538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A2EA-F719-AC4B-A517-DA61B08CC48E}"/>
              </a:ext>
            </a:extLst>
          </p:cNvPr>
          <p:cNvSpPr>
            <a:spLocks noGrp="1"/>
          </p:cNvSpPr>
          <p:nvPr>
            <p:ph type="title"/>
          </p:nvPr>
        </p:nvSpPr>
        <p:spPr/>
        <p:txBody>
          <a:bodyPr/>
          <a:lstStyle/>
          <a:p>
            <a:r>
              <a:rPr lang="en-US" dirty="0"/>
              <a:t>Dynamic Detection</a:t>
            </a:r>
          </a:p>
        </p:txBody>
      </p:sp>
      <p:sp>
        <p:nvSpPr>
          <p:cNvPr id="3" name="Content Placeholder 2">
            <a:extLst>
              <a:ext uri="{FF2B5EF4-FFF2-40B4-BE49-F238E27FC236}">
                <a16:creationId xmlns:a16="http://schemas.microsoft.com/office/drawing/2014/main" id="{E7887C20-9091-E34C-BAF9-F7CAB74150B2}"/>
              </a:ext>
            </a:extLst>
          </p:cNvPr>
          <p:cNvSpPr>
            <a:spLocks noGrp="1"/>
          </p:cNvSpPr>
          <p:nvPr>
            <p:ph idx="1"/>
          </p:nvPr>
        </p:nvSpPr>
        <p:spPr/>
        <p:txBody>
          <a:bodyPr/>
          <a:lstStyle/>
          <a:p>
            <a:r>
              <a:rPr lang="en-US" dirty="0"/>
              <a:t>Techniques that execute a program and monitor the execution to detect vulnerabilities</a:t>
            </a:r>
          </a:p>
          <a:p>
            <a:r>
              <a:rPr lang="en-US" dirty="0"/>
              <a:t>DAST: Dynamic Application Security Testing</a:t>
            </a:r>
          </a:p>
          <a:p>
            <a:r>
              <a:rPr lang="en-US" dirty="0"/>
              <a:t>If efficient, can also be used during run-time (mitigation)</a:t>
            </a:r>
          </a:p>
          <a:p>
            <a:r>
              <a:rPr lang="en-US" dirty="0"/>
              <a:t>Aspects:</a:t>
            </a:r>
          </a:p>
          <a:p>
            <a:pPr lvl="1"/>
            <a:r>
              <a:rPr lang="en-US" b="1" dirty="0"/>
              <a:t>Monitoring</a:t>
            </a:r>
            <a:r>
              <a:rPr lang="en-US" dirty="0"/>
              <a:t>: how to monitor execution to detect vulnerabilities?</a:t>
            </a:r>
          </a:p>
          <a:p>
            <a:pPr lvl="1"/>
            <a:r>
              <a:rPr lang="en-US" b="1" dirty="0"/>
              <a:t>Generating relevant executions</a:t>
            </a:r>
            <a:r>
              <a:rPr lang="en-US" dirty="0"/>
              <a:t>: how many and which input values should be monitored?</a:t>
            </a:r>
          </a:p>
        </p:txBody>
      </p:sp>
      <p:sp>
        <p:nvSpPr>
          <p:cNvPr id="4" name="Date Placeholder 3">
            <a:extLst>
              <a:ext uri="{FF2B5EF4-FFF2-40B4-BE49-F238E27FC236}">
                <a16:creationId xmlns:a16="http://schemas.microsoft.com/office/drawing/2014/main" id="{1FFB9955-DE2C-B747-A2A2-492EEFEFC4D4}"/>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0C3E78DB-34DB-CA4E-BBCD-35396E87D3C9}"/>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611FA58D-6202-6D41-8B87-31CECE5FB099}"/>
              </a:ext>
            </a:extLst>
          </p:cNvPr>
          <p:cNvSpPr>
            <a:spLocks noGrp="1"/>
          </p:cNvSpPr>
          <p:nvPr>
            <p:ph type="sldNum" sz="quarter" idx="12"/>
          </p:nvPr>
        </p:nvSpPr>
        <p:spPr/>
        <p:txBody>
          <a:bodyPr/>
          <a:lstStyle/>
          <a:p>
            <a:fld id="{700FED5F-1699-1242-B0E6-A5340890A644}" type="slidenum">
              <a:rPr lang="en-US" altLang="en-US" smtClean="0"/>
              <a:pPr/>
              <a:t>20</a:t>
            </a:fld>
            <a:endParaRPr lang="en-US" altLang="en-US"/>
          </a:p>
        </p:txBody>
      </p:sp>
    </p:spTree>
    <p:extLst>
      <p:ext uri="{BB962C8B-B14F-4D97-AF65-F5344CB8AC3E}">
        <p14:creationId xmlns:p14="http://schemas.microsoft.com/office/powerpoint/2010/main" val="4170507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7F29-B380-B643-9771-09B301A04288}"/>
              </a:ext>
            </a:extLst>
          </p:cNvPr>
          <p:cNvSpPr>
            <a:spLocks noGrp="1"/>
          </p:cNvSpPr>
          <p:nvPr>
            <p:ph type="title"/>
          </p:nvPr>
        </p:nvSpPr>
        <p:spPr/>
        <p:txBody>
          <a:bodyPr/>
          <a:lstStyle/>
          <a:p>
            <a:r>
              <a:rPr lang="en-US" dirty="0"/>
              <a:t>Monitoring</a:t>
            </a:r>
          </a:p>
        </p:txBody>
      </p:sp>
      <p:sp>
        <p:nvSpPr>
          <p:cNvPr id="3" name="Content Placeholder 2">
            <a:extLst>
              <a:ext uri="{FF2B5EF4-FFF2-40B4-BE49-F238E27FC236}">
                <a16:creationId xmlns:a16="http://schemas.microsoft.com/office/drawing/2014/main" id="{869E39E9-0672-AB4E-A4AF-549131D398C7}"/>
              </a:ext>
            </a:extLst>
          </p:cNvPr>
          <p:cNvSpPr>
            <a:spLocks noGrp="1"/>
          </p:cNvSpPr>
          <p:nvPr>
            <p:ph idx="1"/>
          </p:nvPr>
        </p:nvSpPr>
        <p:spPr/>
        <p:txBody>
          <a:bodyPr/>
          <a:lstStyle/>
          <a:p>
            <a:r>
              <a:rPr lang="en-US" dirty="0"/>
              <a:t>When a vulnerability is a violation of a specific property, such violation can be monitored</a:t>
            </a:r>
          </a:p>
          <a:p>
            <a:r>
              <a:rPr lang="en-US" dirty="0"/>
              <a:t>Examples of monitors: </a:t>
            </a:r>
          </a:p>
          <a:p>
            <a:pPr lvl="1"/>
            <a:r>
              <a:rPr lang="en-US" dirty="0"/>
              <a:t>For memory management vulnerabilities: C compilers that include options to generate code that allows to monitor these vulnerabilities</a:t>
            </a:r>
          </a:p>
          <a:p>
            <a:pPr lvl="1"/>
            <a:r>
              <a:rPr lang="en-US" dirty="0"/>
              <a:t>For structured output generation vulnerabilities: tools that track the flow of untrusted input strings</a:t>
            </a:r>
          </a:p>
          <a:p>
            <a:pPr lvl="1"/>
            <a:r>
              <a:rPr lang="en-US" dirty="0"/>
              <a:t>For API vulnerabilities: assertions, pre-conditions and post-conditions compiled into code to monitor vulnerabilities at testing time</a:t>
            </a:r>
          </a:p>
        </p:txBody>
      </p:sp>
      <p:sp>
        <p:nvSpPr>
          <p:cNvPr id="4" name="Date Placeholder 3">
            <a:extLst>
              <a:ext uri="{FF2B5EF4-FFF2-40B4-BE49-F238E27FC236}">
                <a16:creationId xmlns:a16="http://schemas.microsoft.com/office/drawing/2014/main" id="{4D7BEC78-C0F5-FA4D-84C1-78CB0CD8A6CF}"/>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B1927278-AFA5-DC4F-9882-90179A56E609}"/>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5D46EF33-EB06-D747-8618-0E7FA5316FD6}"/>
              </a:ext>
            </a:extLst>
          </p:cNvPr>
          <p:cNvSpPr>
            <a:spLocks noGrp="1"/>
          </p:cNvSpPr>
          <p:nvPr>
            <p:ph type="sldNum" sz="quarter" idx="12"/>
          </p:nvPr>
        </p:nvSpPr>
        <p:spPr/>
        <p:txBody>
          <a:bodyPr/>
          <a:lstStyle/>
          <a:p>
            <a:fld id="{700FED5F-1699-1242-B0E6-A5340890A644}" type="slidenum">
              <a:rPr lang="en-US" altLang="en-US" smtClean="0"/>
              <a:pPr/>
              <a:t>21</a:t>
            </a:fld>
            <a:endParaRPr lang="en-US" altLang="en-US"/>
          </a:p>
        </p:txBody>
      </p:sp>
    </p:spTree>
    <p:extLst>
      <p:ext uri="{BB962C8B-B14F-4D97-AF65-F5344CB8AC3E}">
        <p14:creationId xmlns:p14="http://schemas.microsoft.com/office/powerpoint/2010/main" val="23354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98BC-D76A-2C42-B674-0608741FFB69}"/>
              </a:ext>
            </a:extLst>
          </p:cNvPr>
          <p:cNvSpPr>
            <a:spLocks noGrp="1"/>
          </p:cNvSpPr>
          <p:nvPr>
            <p:ph type="title"/>
          </p:nvPr>
        </p:nvSpPr>
        <p:spPr/>
        <p:txBody>
          <a:bodyPr/>
          <a:lstStyle/>
          <a:p>
            <a:r>
              <a:rPr lang="en-US" dirty="0"/>
              <a:t>Generating relevant executions</a:t>
            </a:r>
          </a:p>
        </p:txBody>
      </p:sp>
      <p:sp>
        <p:nvSpPr>
          <p:cNvPr id="3" name="Content Placeholder 2">
            <a:extLst>
              <a:ext uri="{FF2B5EF4-FFF2-40B4-BE49-F238E27FC236}">
                <a16:creationId xmlns:a16="http://schemas.microsoft.com/office/drawing/2014/main" id="{83E96C76-4A97-2549-B930-F4125513B396}"/>
              </a:ext>
            </a:extLst>
          </p:cNvPr>
          <p:cNvSpPr>
            <a:spLocks noGrp="1"/>
          </p:cNvSpPr>
          <p:nvPr>
            <p:ph idx="1"/>
          </p:nvPr>
        </p:nvSpPr>
        <p:spPr/>
        <p:txBody>
          <a:bodyPr/>
          <a:lstStyle/>
          <a:p>
            <a:r>
              <a:rPr lang="en-US" dirty="0"/>
              <a:t>Select appropriate inputs that generate executions of the program that lead to the discovery of new vulnerabilities</a:t>
            </a:r>
          </a:p>
          <a:p>
            <a:r>
              <a:rPr lang="en-US" dirty="0"/>
              <a:t>Fuzz testing or fuzzing techniques:</a:t>
            </a:r>
          </a:p>
          <a:p>
            <a:pPr lvl="1"/>
            <a:r>
              <a:rPr lang="en-US" dirty="0"/>
              <a:t>Black-box fuzzing:</a:t>
            </a:r>
          </a:p>
          <a:p>
            <a:pPr lvl="2"/>
            <a:r>
              <a:rPr lang="en-US" dirty="0"/>
              <a:t>Input values generated based on the input/output behavior of the program</a:t>
            </a:r>
          </a:p>
          <a:p>
            <a:pPr lvl="2"/>
            <a:r>
              <a:rPr lang="en-US" dirty="0"/>
              <a:t>Variants: purely random testing, model-based fuzzing, mutation-based fuzzing</a:t>
            </a:r>
          </a:p>
          <a:p>
            <a:pPr lvl="1"/>
            <a:r>
              <a:rPr lang="en-US" dirty="0"/>
              <a:t>White-box fuzzing:</a:t>
            </a:r>
          </a:p>
          <a:p>
            <a:pPr lvl="2"/>
            <a:r>
              <a:rPr lang="en-US" dirty="0"/>
              <a:t>Input values generated taking into account the internal structure of the program</a:t>
            </a:r>
          </a:p>
          <a:p>
            <a:pPr lvl="2"/>
            <a:r>
              <a:rPr lang="en-US" dirty="0"/>
              <a:t>Dynamic symbolic execution is the main technique</a:t>
            </a:r>
          </a:p>
          <a:p>
            <a:pPr lvl="2"/>
            <a:endParaRPr lang="en-US" dirty="0"/>
          </a:p>
        </p:txBody>
      </p:sp>
      <p:sp>
        <p:nvSpPr>
          <p:cNvPr id="4" name="Date Placeholder 3">
            <a:extLst>
              <a:ext uri="{FF2B5EF4-FFF2-40B4-BE49-F238E27FC236}">
                <a16:creationId xmlns:a16="http://schemas.microsoft.com/office/drawing/2014/main" id="{F06A6F00-FABE-1544-A851-48093F4D3031}"/>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EFE04A14-9A4C-7542-96EA-9B3A7179BEA2}"/>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824B6978-C059-4541-9BE6-DF4D34CC619B}"/>
              </a:ext>
            </a:extLst>
          </p:cNvPr>
          <p:cNvSpPr>
            <a:spLocks noGrp="1"/>
          </p:cNvSpPr>
          <p:nvPr>
            <p:ph type="sldNum" sz="quarter" idx="12"/>
          </p:nvPr>
        </p:nvSpPr>
        <p:spPr/>
        <p:txBody>
          <a:bodyPr/>
          <a:lstStyle/>
          <a:p>
            <a:fld id="{700FED5F-1699-1242-B0E6-A5340890A644}" type="slidenum">
              <a:rPr lang="en-US" altLang="en-US" smtClean="0"/>
              <a:pPr/>
              <a:t>22</a:t>
            </a:fld>
            <a:endParaRPr lang="en-US" altLang="en-US"/>
          </a:p>
        </p:txBody>
      </p:sp>
    </p:spTree>
    <p:extLst>
      <p:ext uri="{BB962C8B-B14F-4D97-AF65-F5344CB8AC3E}">
        <p14:creationId xmlns:p14="http://schemas.microsoft.com/office/powerpoint/2010/main" val="2096486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1F12F-FA7A-2D4E-8738-A6E5B96723FE}"/>
              </a:ext>
            </a:extLst>
          </p:cNvPr>
          <p:cNvSpPr>
            <a:spLocks noGrp="1"/>
          </p:cNvSpPr>
          <p:nvPr>
            <p:ph type="title"/>
          </p:nvPr>
        </p:nvSpPr>
        <p:spPr/>
        <p:txBody>
          <a:bodyPr/>
          <a:lstStyle/>
          <a:p>
            <a:r>
              <a:rPr lang="en-US" dirty="0"/>
              <a:t>Gartner Magic Quadrant for AST</a:t>
            </a:r>
          </a:p>
        </p:txBody>
      </p:sp>
      <p:pic>
        <p:nvPicPr>
          <p:cNvPr id="8" name="Content Placeholder 7">
            <a:extLst>
              <a:ext uri="{FF2B5EF4-FFF2-40B4-BE49-F238E27FC236}">
                <a16:creationId xmlns:a16="http://schemas.microsoft.com/office/drawing/2014/main" id="{0AE0DACD-9827-3C4A-855D-AAB0055077AB}"/>
              </a:ext>
            </a:extLst>
          </p:cNvPr>
          <p:cNvPicPr>
            <a:picLocks noGrp="1" noChangeAspect="1"/>
          </p:cNvPicPr>
          <p:nvPr>
            <p:ph idx="1"/>
          </p:nvPr>
        </p:nvPicPr>
        <p:blipFill>
          <a:blip r:embed="rId2"/>
          <a:stretch>
            <a:fillRect/>
          </a:stretch>
        </p:blipFill>
        <p:spPr>
          <a:xfrm>
            <a:off x="685800" y="1371599"/>
            <a:ext cx="5029200" cy="5092263"/>
          </a:xfrm>
          <a:prstGeom prst="rect">
            <a:avLst/>
          </a:prstGeom>
        </p:spPr>
      </p:pic>
      <p:sp>
        <p:nvSpPr>
          <p:cNvPr id="5" name="Footer Placeholder 4">
            <a:extLst>
              <a:ext uri="{FF2B5EF4-FFF2-40B4-BE49-F238E27FC236}">
                <a16:creationId xmlns:a16="http://schemas.microsoft.com/office/drawing/2014/main" id="{4208F96B-0D49-4140-82F5-D1453EDF7710}"/>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35DE3876-909B-4D4C-8048-2F1DBFC92794}"/>
              </a:ext>
            </a:extLst>
          </p:cNvPr>
          <p:cNvSpPr>
            <a:spLocks noGrp="1"/>
          </p:cNvSpPr>
          <p:nvPr>
            <p:ph type="sldNum" sz="quarter" idx="12"/>
          </p:nvPr>
        </p:nvSpPr>
        <p:spPr/>
        <p:txBody>
          <a:bodyPr/>
          <a:lstStyle/>
          <a:p>
            <a:fld id="{700FED5F-1699-1242-B0E6-A5340890A644}" type="slidenum">
              <a:rPr lang="en-US" altLang="en-US" smtClean="0"/>
              <a:pPr/>
              <a:t>23</a:t>
            </a:fld>
            <a:endParaRPr lang="en-US" altLang="en-US"/>
          </a:p>
        </p:txBody>
      </p:sp>
      <p:pic>
        <p:nvPicPr>
          <p:cNvPr id="11" name="Picture 10">
            <a:extLst>
              <a:ext uri="{FF2B5EF4-FFF2-40B4-BE49-F238E27FC236}">
                <a16:creationId xmlns:a16="http://schemas.microsoft.com/office/drawing/2014/main" id="{566F1EC8-2856-E543-B720-417B56BBC6E6}"/>
              </a:ext>
            </a:extLst>
          </p:cNvPr>
          <p:cNvPicPr>
            <a:picLocks noChangeAspect="1"/>
          </p:cNvPicPr>
          <p:nvPr/>
        </p:nvPicPr>
        <p:blipFill>
          <a:blip r:embed="rId3"/>
          <a:stretch>
            <a:fillRect/>
          </a:stretch>
        </p:blipFill>
        <p:spPr>
          <a:xfrm>
            <a:off x="6246244" y="1905000"/>
            <a:ext cx="5329689" cy="3495901"/>
          </a:xfrm>
          <a:prstGeom prst="rect">
            <a:avLst/>
          </a:prstGeom>
        </p:spPr>
      </p:pic>
    </p:spTree>
    <p:extLst>
      <p:ext uri="{BB962C8B-B14F-4D97-AF65-F5344CB8AC3E}">
        <p14:creationId xmlns:p14="http://schemas.microsoft.com/office/powerpoint/2010/main" val="3416206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297A-8344-1B4A-AE2E-736F2B90F537}"/>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AEFDE72A-5ACD-824A-AE7D-164FC100EB21}"/>
              </a:ext>
            </a:extLst>
          </p:cNvPr>
          <p:cNvSpPr>
            <a:spLocks noGrp="1"/>
          </p:cNvSpPr>
          <p:nvPr>
            <p:ph idx="1"/>
          </p:nvPr>
        </p:nvSpPr>
        <p:spPr/>
        <p:txBody>
          <a:bodyPr>
            <a:normAutofit fontScale="92500" lnSpcReduction="10000"/>
          </a:bodyPr>
          <a:lstStyle/>
          <a:p>
            <a:r>
              <a:rPr lang="en-US" dirty="0"/>
              <a:t>Software defects have security ramifications, making software vulnerable to attacks</a:t>
            </a:r>
          </a:p>
          <a:p>
            <a:r>
              <a:rPr lang="en-US" dirty="0"/>
              <a:t>There are many forms of software implementation vulnerabilities:</a:t>
            </a:r>
          </a:p>
          <a:p>
            <a:pPr lvl="1"/>
            <a:r>
              <a:rPr lang="en-US" dirty="0"/>
              <a:t>Memory management vulnerabilities, Structure output generation vulnerabilities, Race condition vulnerabilities, Side channel vulnerabilities, etc.</a:t>
            </a:r>
          </a:p>
          <a:p>
            <a:r>
              <a:rPr lang="en-US" dirty="0"/>
              <a:t>There is a wide range of countermeasures:</a:t>
            </a:r>
          </a:p>
          <a:p>
            <a:pPr lvl="1"/>
            <a:r>
              <a:rPr lang="en-US" dirty="0"/>
              <a:t>Prevention</a:t>
            </a:r>
          </a:p>
          <a:p>
            <a:pPr lvl="1"/>
            <a:r>
              <a:rPr lang="en-US" dirty="0"/>
              <a:t>Detection</a:t>
            </a:r>
          </a:p>
          <a:p>
            <a:pPr lvl="2"/>
            <a:r>
              <a:rPr lang="en-US" dirty="0"/>
              <a:t>Static detection</a:t>
            </a:r>
          </a:p>
          <a:p>
            <a:pPr lvl="2"/>
            <a:r>
              <a:rPr lang="en-US" dirty="0"/>
              <a:t>Dynamic detection</a:t>
            </a:r>
          </a:p>
          <a:p>
            <a:pPr lvl="1"/>
            <a:r>
              <a:rPr lang="en-US" dirty="0"/>
              <a:t>Mitigation</a:t>
            </a:r>
          </a:p>
          <a:p>
            <a:r>
              <a:rPr lang="en-US" dirty="0"/>
              <a:t>No detection technique can be both sound and complete -&gt; trade-offs</a:t>
            </a:r>
          </a:p>
        </p:txBody>
      </p:sp>
      <p:sp>
        <p:nvSpPr>
          <p:cNvPr id="4" name="Date Placeholder 3">
            <a:extLst>
              <a:ext uri="{FF2B5EF4-FFF2-40B4-BE49-F238E27FC236}">
                <a16:creationId xmlns:a16="http://schemas.microsoft.com/office/drawing/2014/main" id="{652AB0E0-1CB4-6C49-A174-6A0C94874FE1}"/>
              </a:ext>
            </a:extLst>
          </p:cNvPr>
          <p:cNvSpPr>
            <a:spLocks noGrp="1"/>
          </p:cNvSpPr>
          <p:nvPr>
            <p:ph type="dt" sz="half" idx="10"/>
          </p:nvPr>
        </p:nvSpPr>
        <p:spPr/>
        <p:txBody>
          <a:bodyPr/>
          <a:lstStyle/>
          <a:p>
            <a:pPr>
              <a:defRPr/>
            </a:pPr>
            <a:r>
              <a:rPr lang="en-US" dirty="0"/>
              <a:t>Spring 2020</a:t>
            </a:r>
          </a:p>
        </p:txBody>
      </p:sp>
      <p:sp>
        <p:nvSpPr>
          <p:cNvPr id="5" name="Footer Placeholder 4">
            <a:extLst>
              <a:ext uri="{FF2B5EF4-FFF2-40B4-BE49-F238E27FC236}">
                <a16:creationId xmlns:a16="http://schemas.microsoft.com/office/drawing/2014/main" id="{68C1EBB5-CE00-5B48-8663-8902170AA506}"/>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6C0CE6E3-7449-7E40-B484-10076DE012E1}"/>
              </a:ext>
            </a:extLst>
          </p:cNvPr>
          <p:cNvSpPr>
            <a:spLocks noGrp="1"/>
          </p:cNvSpPr>
          <p:nvPr>
            <p:ph type="sldNum" sz="quarter" idx="12"/>
          </p:nvPr>
        </p:nvSpPr>
        <p:spPr/>
        <p:txBody>
          <a:bodyPr/>
          <a:lstStyle/>
          <a:p>
            <a:fld id="{700FED5F-1699-1242-B0E6-A5340890A644}" type="slidenum">
              <a:rPr lang="en-US" altLang="en-US" smtClean="0"/>
              <a:pPr/>
              <a:t>24</a:t>
            </a:fld>
            <a:endParaRPr lang="en-US" altLang="en-US"/>
          </a:p>
        </p:txBody>
      </p:sp>
    </p:spTree>
    <p:extLst>
      <p:ext uri="{BB962C8B-B14F-4D97-AF65-F5344CB8AC3E}">
        <p14:creationId xmlns:p14="http://schemas.microsoft.com/office/powerpoint/2010/main" val="773516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FC6D-5914-1B49-A7D4-39F302E93C0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F32EE47-3659-DE47-B8E5-11A8FF6F6814}"/>
              </a:ext>
            </a:extLst>
          </p:cNvPr>
          <p:cNvSpPr>
            <a:spLocks noGrp="1"/>
          </p:cNvSpPr>
          <p:nvPr>
            <p:ph idx="1"/>
          </p:nvPr>
        </p:nvSpPr>
        <p:spPr/>
        <p:txBody>
          <a:bodyPr>
            <a:normAutofit/>
          </a:bodyPr>
          <a:lstStyle/>
          <a:p>
            <a:r>
              <a:rPr lang="en-US" sz="2000" dirty="0">
                <a:effectLst/>
              </a:rPr>
              <a:t>Frank </a:t>
            </a:r>
            <a:r>
              <a:rPr lang="en-US" sz="2000" dirty="0" err="1">
                <a:effectLst/>
              </a:rPr>
              <a:t>Piessens</a:t>
            </a:r>
            <a:r>
              <a:rPr lang="en-US" sz="2000" dirty="0">
                <a:effectLst/>
              </a:rPr>
              <a:t>, 2018. </a:t>
            </a:r>
            <a:r>
              <a:rPr lang="en-US" sz="2000" dirty="0" err="1">
                <a:effectLst/>
              </a:rPr>
              <a:t>CyBoK</a:t>
            </a:r>
            <a:r>
              <a:rPr lang="en-US" sz="2000" dirty="0">
                <a:effectLst/>
              </a:rPr>
              <a:t> Software Security Lifecycle Area Issue 1.0.</a:t>
            </a:r>
          </a:p>
          <a:p>
            <a:r>
              <a:rPr lang="en-US" sz="2000" dirty="0"/>
              <a:t>Kuhn, M. </a:t>
            </a:r>
            <a:r>
              <a:rPr lang="en-US" sz="2000" dirty="0" err="1"/>
              <a:t>Raunak</a:t>
            </a:r>
            <a:r>
              <a:rPr lang="en-US" sz="2000" dirty="0"/>
              <a:t>, and R. </a:t>
            </a:r>
            <a:r>
              <a:rPr lang="en-US" sz="2000" dirty="0" err="1"/>
              <a:t>Kacker</a:t>
            </a:r>
            <a:r>
              <a:rPr lang="en-US" sz="2000" dirty="0"/>
              <a:t>, “It Doesn’t Have to Be Like This: Cybersecurity Vulnerability Trends,” </a:t>
            </a:r>
            <a:br>
              <a:rPr lang="en-US" sz="2000" dirty="0"/>
            </a:br>
            <a:r>
              <a:rPr lang="en-US" sz="2000" dirty="0"/>
              <a:t>IT Professional, vol. 19, no. 6, pp. 66–70, Nov. 2017.</a:t>
            </a:r>
          </a:p>
          <a:p>
            <a:r>
              <a:rPr lang="en-US" sz="2000" dirty="0"/>
              <a:t>McGraw, G., 2004. Software security. IEEE Security Privacy 2, 80–83. </a:t>
            </a:r>
            <a:r>
              <a:rPr lang="en-US" sz="2000" dirty="0">
                <a:hlinkClick r:id="rId2"/>
              </a:rPr>
              <a:t>https://doi.org/10.1109/MSECP.2004.1281254</a:t>
            </a:r>
            <a:endParaRPr lang="en-US" sz="2000" dirty="0"/>
          </a:p>
          <a:p>
            <a:r>
              <a:rPr lang="en-US" sz="2000" dirty="0"/>
              <a:t>Rashid, A., </a:t>
            </a:r>
            <a:r>
              <a:rPr lang="en-US" sz="2000" dirty="0" err="1"/>
              <a:t>Chivers</a:t>
            </a:r>
            <a:r>
              <a:rPr lang="en-US" sz="2000" dirty="0"/>
              <a:t>, H., </a:t>
            </a:r>
            <a:r>
              <a:rPr lang="en-US" sz="2000" dirty="0" err="1"/>
              <a:t>Danezis</a:t>
            </a:r>
            <a:r>
              <a:rPr lang="en-US" sz="2000" dirty="0"/>
              <a:t>, G., </a:t>
            </a:r>
            <a:r>
              <a:rPr lang="en-US" sz="2000" dirty="0" err="1"/>
              <a:t>Lupu</a:t>
            </a:r>
            <a:r>
              <a:rPr lang="en-US" sz="2000" dirty="0"/>
              <a:t>, E., Martin, A., 2019. The Cyber Security Body of Knowledge.</a:t>
            </a:r>
          </a:p>
          <a:p>
            <a:r>
              <a:rPr lang="en-US" sz="2000" dirty="0"/>
              <a:t>Thomas Scanlon, 2018. 10 Types of Application Security Testing Tools: When and How to Use Them [WWW Document]. SEI Blog. URL </a:t>
            </a:r>
            <a:r>
              <a:rPr lang="en-US" sz="2000" dirty="0">
                <a:hlinkClick r:id="rId3"/>
              </a:rPr>
              <a:t>https://insights.sei.cmu.edu/sei_blog/2018/07/10-types-of-application-security-testing-tools-when-and-how-to-use-them.html</a:t>
            </a:r>
            <a:r>
              <a:rPr lang="en-US" sz="2000" dirty="0"/>
              <a:t> (accessed 3.31.20).</a:t>
            </a:r>
            <a:endParaRPr lang="en-US" sz="2000" b="1" dirty="0"/>
          </a:p>
          <a:p>
            <a:pPr marL="0" indent="0">
              <a:buNone/>
            </a:pPr>
            <a:endParaRPr lang="en-US" sz="2000" dirty="0"/>
          </a:p>
          <a:p>
            <a:endParaRPr lang="en-US" sz="2000" dirty="0">
              <a:effectLst/>
            </a:endParaRPr>
          </a:p>
          <a:p>
            <a:pPr marL="0" indent="0">
              <a:buNone/>
            </a:pPr>
            <a:endParaRPr lang="en-US" sz="2000" dirty="0"/>
          </a:p>
        </p:txBody>
      </p:sp>
      <p:sp>
        <p:nvSpPr>
          <p:cNvPr id="4" name="Date Placeholder 3">
            <a:extLst>
              <a:ext uri="{FF2B5EF4-FFF2-40B4-BE49-F238E27FC236}">
                <a16:creationId xmlns:a16="http://schemas.microsoft.com/office/drawing/2014/main" id="{8715DE09-507D-C64F-9717-0F44E07CC1CD}"/>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7F6A7D0A-DE59-C54D-9C87-42463CEF9ECA}"/>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24A431F7-3D2C-FB4E-8F98-E1DDA6633327}"/>
              </a:ext>
            </a:extLst>
          </p:cNvPr>
          <p:cNvSpPr>
            <a:spLocks noGrp="1"/>
          </p:cNvSpPr>
          <p:nvPr>
            <p:ph type="sldNum" sz="quarter" idx="12"/>
          </p:nvPr>
        </p:nvSpPr>
        <p:spPr/>
        <p:txBody>
          <a:bodyPr/>
          <a:lstStyle/>
          <a:p>
            <a:fld id="{700FED5F-1699-1242-B0E6-A5340890A644}" type="slidenum">
              <a:rPr lang="en-US" altLang="en-US" smtClean="0"/>
              <a:pPr/>
              <a:t>25</a:t>
            </a:fld>
            <a:endParaRPr lang="en-US" altLang="en-US"/>
          </a:p>
        </p:txBody>
      </p:sp>
    </p:spTree>
    <p:extLst>
      <p:ext uri="{BB962C8B-B14F-4D97-AF65-F5344CB8AC3E}">
        <p14:creationId xmlns:p14="http://schemas.microsoft.com/office/powerpoint/2010/main" val="295179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97DA-76FA-1444-B370-9CAB972A8FEB}"/>
              </a:ext>
            </a:extLst>
          </p:cNvPr>
          <p:cNvSpPr>
            <a:spLocks noGrp="1"/>
          </p:cNvSpPr>
          <p:nvPr>
            <p:ph type="title"/>
          </p:nvPr>
        </p:nvSpPr>
        <p:spPr/>
        <p:txBody>
          <a:bodyPr>
            <a:normAutofit/>
          </a:bodyPr>
          <a:lstStyle/>
          <a:p>
            <a:pPr marL="12700"/>
            <a:r>
              <a:rPr lang="en-US" dirty="0"/>
              <a:t>Vulnerabilities’ growth</a:t>
            </a:r>
          </a:p>
        </p:txBody>
      </p:sp>
      <p:sp>
        <p:nvSpPr>
          <p:cNvPr id="4" name="Date Placeholder 3">
            <a:extLst>
              <a:ext uri="{FF2B5EF4-FFF2-40B4-BE49-F238E27FC236}">
                <a16:creationId xmlns:a16="http://schemas.microsoft.com/office/drawing/2014/main" id="{EE4A8179-EF1F-E848-B787-DA0C95E97C09}"/>
              </a:ext>
            </a:extLst>
          </p:cNvPr>
          <p:cNvSpPr>
            <a:spLocks noGrp="1"/>
          </p:cNvSpPr>
          <p:nvPr>
            <p:ph type="dt" sz="half" idx="10"/>
          </p:nvPr>
        </p:nvSpPr>
        <p:spPr/>
        <p:txBody>
          <a:bodyPr/>
          <a:lstStyle/>
          <a:p>
            <a:pPr>
              <a:defRPr/>
            </a:pPr>
            <a:r>
              <a:rPr lang="en-US" dirty="0"/>
              <a:t>Spring 2020</a:t>
            </a:r>
          </a:p>
        </p:txBody>
      </p:sp>
      <p:sp>
        <p:nvSpPr>
          <p:cNvPr id="5" name="Footer Placeholder 4">
            <a:extLst>
              <a:ext uri="{FF2B5EF4-FFF2-40B4-BE49-F238E27FC236}">
                <a16:creationId xmlns:a16="http://schemas.microsoft.com/office/drawing/2014/main" id="{78EC8BA3-EEAB-1542-9374-E9570CFDCFBA}"/>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6DD301D6-C88B-FF42-8CF9-BAB3A0D486ED}"/>
              </a:ext>
            </a:extLst>
          </p:cNvPr>
          <p:cNvSpPr>
            <a:spLocks noGrp="1"/>
          </p:cNvSpPr>
          <p:nvPr>
            <p:ph type="sldNum" sz="quarter" idx="12"/>
          </p:nvPr>
        </p:nvSpPr>
        <p:spPr/>
        <p:txBody>
          <a:bodyPr/>
          <a:lstStyle/>
          <a:p>
            <a:fld id="{700FED5F-1699-1242-B0E6-A5340890A644}" type="slidenum">
              <a:rPr lang="en-US" altLang="en-US" smtClean="0"/>
              <a:pPr/>
              <a:t>3</a:t>
            </a:fld>
            <a:endParaRPr lang="en-US" altLang="en-US"/>
          </a:p>
        </p:txBody>
      </p:sp>
      <p:sp>
        <p:nvSpPr>
          <p:cNvPr id="12" name="Rectangle 11">
            <a:extLst>
              <a:ext uri="{FF2B5EF4-FFF2-40B4-BE49-F238E27FC236}">
                <a16:creationId xmlns:a16="http://schemas.microsoft.com/office/drawing/2014/main" id="{3B61CBBD-DDFE-1947-89D0-C4DF86E076D3}"/>
              </a:ext>
            </a:extLst>
          </p:cNvPr>
          <p:cNvSpPr/>
          <p:nvPr/>
        </p:nvSpPr>
        <p:spPr>
          <a:xfrm>
            <a:off x="2292030" y="6019800"/>
            <a:ext cx="7766369" cy="276999"/>
          </a:xfrm>
          <a:prstGeom prst="rect">
            <a:avLst/>
          </a:prstGeom>
        </p:spPr>
        <p:txBody>
          <a:bodyPr wrap="square">
            <a:spAutoFit/>
          </a:bodyPr>
          <a:lstStyle/>
          <a:p>
            <a:pPr algn="ctr"/>
            <a:r>
              <a:rPr lang="en-US" sz="1200" dirty="0"/>
              <a:t>Source: https://blog.rapid7.com/2018/04/30/cve-100k-by-the-numbers/</a:t>
            </a:r>
          </a:p>
        </p:txBody>
      </p:sp>
      <p:pic>
        <p:nvPicPr>
          <p:cNvPr id="8" name="Picture 7" descr="A screenshot of a cell phone&#10;&#10;Description automatically generated">
            <a:extLst>
              <a:ext uri="{FF2B5EF4-FFF2-40B4-BE49-F238E27FC236}">
                <a16:creationId xmlns:a16="http://schemas.microsoft.com/office/drawing/2014/main" id="{CC980703-FC29-5E47-BE69-F738FBDA7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99923"/>
            <a:ext cx="8991600" cy="4486255"/>
          </a:xfrm>
          <a:prstGeom prst="rect">
            <a:avLst/>
          </a:prstGeom>
        </p:spPr>
      </p:pic>
    </p:spTree>
    <p:extLst>
      <p:ext uri="{BB962C8B-B14F-4D97-AF65-F5344CB8AC3E}">
        <p14:creationId xmlns:p14="http://schemas.microsoft.com/office/powerpoint/2010/main" val="415945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F7ADF-9211-E34E-9003-EE2856DE1774}"/>
              </a:ext>
            </a:extLst>
          </p:cNvPr>
          <p:cNvSpPr>
            <a:spLocks noGrp="1"/>
          </p:cNvSpPr>
          <p:nvPr>
            <p:ph type="title"/>
          </p:nvPr>
        </p:nvSpPr>
        <p:spPr/>
        <p:txBody>
          <a:bodyPr>
            <a:noAutofit/>
          </a:bodyPr>
          <a:lstStyle/>
          <a:p>
            <a:r>
              <a:rPr lang="en-US" dirty="0"/>
              <a:t>Source of Vulnerabilities</a:t>
            </a:r>
          </a:p>
        </p:txBody>
      </p:sp>
      <p:sp>
        <p:nvSpPr>
          <p:cNvPr id="9" name="Date Placeholder 8">
            <a:extLst>
              <a:ext uri="{FF2B5EF4-FFF2-40B4-BE49-F238E27FC236}">
                <a16:creationId xmlns:a16="http://schemas.microsoft.com/office/drawing/2014/main" id="{DAE93FF6-19F8-6140-995E-84F9294726E9}"/>
              </a:ext>
            </a:extLst>
          </p:cNvPr>
          <p:cNvSpPr>
            <a:spLocks noGrp="1"/>
          </p:cNvSpPr>
          <p:nvPr>
            <p:ph type="dt" sz="half" idx="10"/>
          </p:nvPr>
        </p:nvSpPr>
        <p:spPr/>
        <p:txBody>
          <a:bodyPr/>
          <a:lstStyle/>
          <a:p>
            <a:pPr>
              <a:defRPr/>
            </a:pPr>
            <a:r>
              <a:rPr lang="en-US"/>
              <a:t>Spring 2020</a:t>
            </a:r>
            <a:endParaRPr lang="en-US" dirty="0"/>
          </a:p>
        </p:txBody>
      </p:sp>
      <p:sp>
        <p:nvSpPr>
          <p:cNvPr id="3" name="Slide Number Placeholder 2">
            <a:extLst>
              <a:ext uri="{FF2B5EF4-FFF2-40B4-BE49-F238E27FC236}">
                <a16:creationId xmlns:a16="http://schemas.microsoft.com/office/drawing/2014/main" id="{DD1C239C-ABF8-D746-AD01-8EBA14C59C6C}"/>
              </a:ext>
            </a:extLst>
          </p:cNvPr>
          <p:cNvSpPr>
            <a:spLocks noGrp="1"/>
          </p:cNvSpPr>
          <p:nvPr>
            <p:ph type="sldNum" sz="quarter" idx="12"/>
          </p:nvPr>
        </p:nvSpPr>
        <p:spPr/>
        <p:txBody>
          <a:bodyPr/>
          <a:lstStyle/>
          <a:p>
            <a:fld id="{654AEF14-75A4-574A-A606-C99B73F955FC}" type="slidenum">
              <a:rPr lang="en-US" smtClean="0"/>
              <a:t>4</a:t>
            </a:fld>
            <a:endParaRPr lang="en-US"/>
          </a:p>
        </p:txBody>
      </p:sp>
      <p:pic>
        <p:nvPicPr>
          <p:cNvPr id="4" name="Picture 3">
            <a:extLst>
              <a:ext uri="{FF2B5EF4-FFF2-40B4-BE49-F238E27FC236}">
                <a16:creationId xmlns:a16="http://schemas.microsoft.com/office/drawing/2014/main" id="{448BADB5-7797-074A-ACD8-6861B18C050B}"/>
              </a:ext>
            </a:extLst>
          </p:cNvPr>
          <p:cNvPicPr>
            <a:picLocks noChangeAspect="1"/>
          </p:cNvPicPr>
          <p:nvPr/>
        </p:nvPicPr>
        <p:blipFill>
          <a:blip r:embed="rId3"/>
          <a:stretch>
            <a:fillRect/>
          </a:stretch>
        </p:blipFill>
        <p:spPr>
          <a:xfrm>
            <a:off x="827809" y="1622609"/>
            <a:ext cx="4208399" cy="2827867"/>
          </a:xfrm>
          <a:prstGeom prst="rect">
            <a:avLst/>
          </a:prstGeom>
        </p:spPr>
      </p:pic>
      <p:sp>
        <p:nvSpPr>
          <p:cNvPr id="5" name="TextBox 4">
            <a:extLst>
              <a:ext uri="{FF2B5EF4-FFF2-40B4-BE49-F238E27FC236}">
                <a16:creationId xmlns:a16="http://schemas.microsoft.com/office/drawing/2014/main" id="{216F091C-013F-2A4E-AF81-95C3F494F86B}"/>
              </a:ext>
            </a:extLst>
          </p:cNvPr>
          <p:cNvSpPr txBox="1"/>
          <p:nvPr/>
        </p:nvSpPr>
        <p:spPr>
          <a:xfrm>
            <a:off x="5107293" y="1580200"/>
            <a:ext cx="4526892" cy="584775"/>
          </a:xfrm>
          <a:prstGeom prst="rect">
            <a:avLst/>
          </a:prstGeom>
          <a:noFill/>
        </p:spPr>
        <p:txBody>
          <a:bodyPr wrap="square" rtlCol="0">
            <a:spAutoFit/>
          </a:bodyPr>
          <a:lstStyle/>
          <a:p>
            <a:r>
              <a:rPr lang="en-US" sz="1600" dirty="0"/>
              <a:t>Based on the US National Vulnerabilities DB (NVD)</a:t>
            </a:r>
          </a:p>
          <a:p>
            <a:r>
              <a:rPr lang="en-US" sz="1600" dirty="0"/>
              <a:t>More than 85K publicly reported vulnerabilities</a:t>
            </a:r>
          </a:p>
        </p:txBody>
      </p:sp>
      <p:pic>
        <p:nvPicPr>
          <p:cNvPr id="6" name="Picture 5">
            <a:extLst>
              <a:ext uri="{FF2B5EF4-FFF2-40B4-BE49-F238E27FC236}">
                <a16:creationId xmlns:a16="http://schemas.microsoft.com/office/drawing/2014/main" id="{F58EA0E3-38E3-4847-A570-37E4FE4A0C26}"/>
              </a:ext>
            </a:extLst>
          </p:cNvPr>
          <p:cNvPicPr>
            <a:picLocks noChangeAspect="1"/>
          </p:cNvPicPr>
          <p:nvPr/>
        </p:nvPicPr>
        <p:blipFill>
          <a:blip r:embed="rId4"/>
          <a:stretch>
            <a:fillRect/>
          </a:stretch>
        </p:blipFill>
        <p:spPr>
          <a:xfrm>
            <a:off x="7728864" y="2794213"/>
            <a:ext cx="4038031" cy="3242073"/>
          </a:xfrm>
          <a:prstGeom prst="rect">
            <a:avLst/>
          </a:prstGeom>
        </p:spPr>
      </p:pic>
      <p:sp>
        <p:nvSpPr>
          <p:cNvPr id="7" name="TextBox 6">
            <a:extLst>
              <a:ext uri="{FF2B5EF4-FFF2-40B4-BE49-F238E27FC236}">
                <a16:creationId xmlns:a16="http://schemas.microsoft.com/office/drawing/2014/main" id="{E801CB22-07B2-2641-AFD0-44F7EDAB2895}"/>
              </a:ext>
            </a:extLst>
          </p:cNvPr>
          <p:cNvSpPr txBox="1"/>
          <p:nvPr/>
        </p:nvSpPr>
        <p:spPr>
          <a:xfrm>
            <a:off x="2209800" y="5146294"/>
            <a:ext cx="5424819" cy="830997"/>
          </a:xfrm>
          <a:prstGeom prst="rect">
            <a:avLst/>
          </a:prstGeom>
          <a:noFill/>
        </p:spPr>
        <p:txBody>
          <a:bodyPr wrap="square" rtlCol="0">
            <a:spAutoFit/>
          </a:bodyPr>
          <a:lstStyle/>
          <a:p>
            <a:pPr algn="r"/>
            <a:r>
              <a:rPr lang="en-US" sz="1600" dirty="0"/>
              <a:t>Distribution of Vulnerabilities in 2015</a:t>
            </a:r>
          </a:p>
          <a:p>
            <a:pPr algn="r"/>
            <a:r>
              <a:rPr lang="en-US" sz="1600" dirty="0"/>
              <a:t>93% of buffer errors involved only a single condition </a:t>
            </a:r>
          </a:p>
          <a:p>
            <a:pPr algn="r"/>
            <a:r>
              <a:rPr lang="en-US" sz="1600" dirty="0"/>
              <a:t>(typically, failure to check array bounds)  </a:t>
            </a:r>
          </a:p>
        </p:txBody>
      </p:sp>
      <p:sp>
        <p:nvSpPr>
          <p:cNvPr id="8" name="Rectangle 7">
            <a:extLst>
              <a:ext uri="{FF2B5EF4-FFF2-40B4-BE49-F238E27FC236}">
                <a16:creationId xmlns:a16="http://schemas.microsoft.com/office/drawing/2014/main" id="{82097512-6714-274B-8F7F-C80FC39CBD79}"/>
              </a:ext>
            </a:extLst>
          </p:cNvPr>
          <p:cNvSpPr/>
          <p:nvPr/>
        </p:nvSpPr>
        <p:spPr>
          <a:xfrm>
            <a:off x="1746193" y="6174450"/>
            <a:ext cx="8699615" cy="276999"/>
          </a:xfrm>
          <a:prstGeom prst="rect">
            <a:avLst/>
          </a:prstGeom>
        </p:spPr>
        <p:txBody>
          <a:bodyPr wrap="square">
            <a:spAutoFit/>
          </a:bodyPr>
          <a:lstStyle/>
          <a:p>
            <a:pPr algn="ctr"/>
            <a:r>
              <a:rPr lang="en-US" sz="1200" dirty="0"/>
              <a:t>Source: [Kuhn, 2017]</a:t>
            </a:r>
          </a:p>
        </p:txBody>
      </p:sp>
    </p:spTree>
    <p:extLst>
      <p:ext uri="{BB962C8B-B14F-4D97-AF65-F5344CB8AC3E}">
        <p14:creationId xmlns:p14="http://schemas.microsoft.com/office/powerpoint/2010/main" val="289500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A6C0-5ABA-F64F-9AC5-435E5611E911}"/>
              </a:ext>
            </a:extLst>
          </p:cNvPr>
          <p:cNvSpPr>
            <a:spLocks noGrp="1"/>
          </p:cNvSpPr>
          <p:nvPr>
            <p:ph type="title"/>
          </p:nvPr>
        </p:nvSpPr>
        <p:spPr/>
        <p:txBody>
          <a:bodyPr/>
          <a:lstStyle/>
          <a:p>
            <a:r>
              <a:rPr lang="en-US" dirty="0"/>
              <a:t>Why the problem is growing?</a:t>
            </a:r>
          </a:p>
        </p:txBody>
      </p:sp>
      <p:sp>
        <p:nvSpPr>
          <p:cNvPr id="9" name="Text Placeholder 8">
            <a:extLst>
              <a:ext uri="{FF2B5EF4-FFF2-40B4-BE49-F238E27FC236}">
                <a16:creationId xmlns:a16="http://schemas.microsoft.com/office/drawing/2014/main" id="{50617D54-9276-6A44-AE17-F2483DD3D041}"/>
              </a:ext>
            </a:extLst>
          </p:cNvPr>
          <p:cNvSpPr>
            <a:spLocks noGrp="1"/>
          </p:cNvSpPr>
          <p:nvPr>
            <p:ph type="body" idx="1"/>
          </p:nvPr>
        </p:nvSpPr>
        <p:spPr>
          <a:xfrm>
            <a:off x="645135" y="1258018"/>
            <a:ext cx="3868340" cy="823912"/>
          </a:xfrm>
        </p:spPr>
        <p:txBody>
          <a:bodyPr/>
          <a:lstStyle/>
          <a:p>
            <a:pPr algn="ctr"/>
            <a:r>
              <a:rPr lang="en-US" dirty="0"/>
              <a:t>Connectivity</a:t>
            </a:r>
          </a:p>
        </p:txBody>
      </p:sp>
      <p:pic>
        <p:nvPicPr>
          <p:cNvPr id="8" name="Content Placeholder 7" descr="A close up of text on a white background&#10;&#10;Description automatically generated">
            <a:extLst>
              <a:ext uri="{FF2B5EF4-FFF2-40B4-BE49-F238E27FC236}">
                <a16:creationId xmlns:a16="http://schemas.microsoft.com/office/drawing/2014/main" id="{3EB3FBB0-6726-D145-A0DC-F9FCE71373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90600" y="2081930"/>
            <a:ext cx="3177410" cy="2210947"/>
          </a:xfrm>
        </p:spPr>
      </p:pic>
      <p:sp>
        <p:nvSpPr>
          <p:cNvPr id="4" name="Date Placeholder 3">
            <a:extLst>
              <a:ext uri="{FF2B5EF4-FFF2-40B4-BE49-F238E27FC236}">
                <a16:creationId xmlns:a16="http://schemas.microsoft.com/office/drawing/2014/main" id="{E7BB925C-84B2-304A-A53A-C8A50F97A03A}"/>
              </a:ext>
            </a:extLst>
          </p:cNvPr>
          <p:cNvSpPr>
            <a:spLocks noGrp="1"/>
          </p:cNvSpPr>
          <p:nvPr>
            <p:ph type="dt" sz="half" idx="10"/>
          </p:nvPr>
        </p:nvSpPr>
        <p:spPr/>
        <p:txBody>
          <a:bodyPr/>
          <a:lstStyle/>
          <a:p>
            <a:pPr>
              <a:defRPr/>
            </a:pPr>
            <a:r>
              <a:rPr lang="en-US"/>
              <a:t>Spring 2020</a:t>
            </a:r>
            <a:endParaRPr lang="en-US" dirty="0"/>
          </a:p>
        </p:txBody>
      </p:sp>
      <p:sp>
        <p:nvSpPr>
          <p:cNvPr id="5" name="Footer Placeholder 4">
            <a:extLst>
              <a:ext uri="{FF2B5EF4-FFF2-40B4-BE49-F238E27FC236}">
                <a16:creationId xmlns:a16="http://schemas.microsoft.com/office/drawing/2014/main" id="{F6A6D951-C08B-3340-A042-5B3E9F951046}"/>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1B516598-450E-D143-AA00-2EDED087342E}"/>
              </a:ext>
            </a:extLst>
          </p:cNvPr>
          <p:cNvSpPr>
            <a:spLocks noGrp="1"/>
          </p:cNvSpPr>
          <p:nvPr>
            <p:ph type="sldNum" sz="quarter" idx="12"/>
          </p:nvPr>
        </p:nvSpPr>
        <p:spPr/>
        <p:txBody>
          <a:bodyPr/>
          <a:lstStyle/>
          <a:p>
            <a:fld id="{700FED5F-1699-1242-B0E6-A5340890A644}" type="slidenum">
              <a:rPr lang="en-US" altLang="en-US" smtClean="0"/>
              <a:pPr/>
              <a:t>5</a:t>
            </a:fld>
            <a:endParaRPr lang="en-US" altLang="en-US"/>
          </a:p>
        </p:txBody>
      </p:sp>
      <p:sp>
        <p:nvSpPr>
          <p:cNvPr id="10" name="Text Placeholder 8">
            <a:extLst>
              <a:ext uri="{FF2B5EF4-FFF2-40B4-BE49-F238E27FC236}">
                <a16:creationId xmlns:a16="http://schemas.microsoft.com/office/drawing/2014/main" id="{259BF7A1-E9FF-9E48-8BC3-A41E70B7C291}"/>
              </a:ext>
            </a:extLst>
          </p:cNvPr>
          <p:cNvSpPr txBox="1">
            <a:spLocks/>
          </p:cNvSpPr>
          <p:nvPr/>
        </p:nvSpPr>
        <p:spPr>
          <a:xfrm>
            <a:off x="7924800" y="1278732"/>
            <a:ext cx="3868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Extensibility</a:t>
            </a:r>
          </a:p>
        </p:txBody>
      </p:sp>
      <p:pic>
        <p:nvPicPr>
          <p:cNvPr id="11" name="Content Placeholder 11" descr="A screenshot of a video game&#10;&#10;Description automatically generated">
            <a:extLst>
              <a:ext uri="{FF2B5EF4-FFF2-40B4-BE49-F238E27FC236}">
                <a16:creationId xmlns:a16="http://schemas.microsoft.com/office/drawing/2014/main" id="{62FD359F-0B48-824F-BA70-3265923C4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806" y="2203490"/>
            <a:ext cx="4152820" cy="2089387"/>
          </a:xfrm>
          <a:prstGeom prst="rect">
            <a:avLst/>
          </a:prstGeom>
        </p:spPr>
      </p:pic>
      <p:sp>
        <p:nvSpPr>
          <p:cNvPr id="13" name="Text Placeholder 8">
            <a:extLst>
              <a:ext uri="{FF2B5EF4-FFF2-40B4-BE49-F238E27FC236}">
                <a16:creationId xmlns:a16="http://schemas.microsoft.com/office/drawing/2014/main" id="{4E66E1A9-14D8-FD45-BD77-C3F6F12F15E4}"/>
              </a:ext>
            </a:extLst>
          </p:cNvPr>
          <p:cNvSpPr txBox="1">
            <a:spLocks/>
          </p:cNvSpPr>
          <p:nvPr/>
        </p:nvSpPr>
        <p:spPr>
          <a:xfrm>
            <a:off x="3923058" y="3769835"/>
            <a:ext cx="3868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Complexity</a:t>
            </a:r>
          </a:p>
        </p:txBody>
      </p:sp>
      <p:pic>
        <p:nvPicPr>
          <p:cNvPr id="14" name="Picture 13">
            <a:extLst>
              <a:ext uri="{FF2B5EF4-FFF2-40B4-BE49-F238E27FC236}">
                <a16:creationId xmlns:a16="http://schemas.microsoft.com/office/drawing/2014/main" id="{0639626C-F846-634E-AEA5-477A9D92D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501" y="4510528"/>
            <a:ext cx="4717366" cy="2210947"/>
          </a:xfrm>
          <a:prstGeom prst="rect">
            <a:avLst/>
          </a:prstGeom>
        </p:spPr>
      </p:pic>
    </p:spTree>
    <p:extLst>
      <p:ext uri="{BB962C8B-B14F-4D97-AF65-F5344CB8AC3E}">
        <p14:creationId xmlns:p14="http://schemas.microsoft.com/office/powerpoint/2010/main" val="15936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EB44E-028A-8E4D-A01A-460A4000BB23}"/>
              </a:ext>
            </a:extLst>
          </p:cNvPr>
          <p:cNvSpPr>
            <a:spLocks noGrp="1"/>
          </p:cNvSpPr>
          <p:nvPr>
            <p:ph type="title"/>
          </p:nvPr>
        </p:nvSpPr>
        <p:spPr/>
        <p:txBody>
          <a:bodyPr/>
          <a:lstStyle/>
          <a:p>
            <a:r>
              <a:rPr lang="en-US" dirty="0" err="1"/>
              <a:t>CyBOK</a:t>
            </a:r>
            <a:r>
              <a:rPr lang="en-US" dirty="0"/>
              <a:t> – Cybersecurity Book of Knowledge</a:t>
            </a:r>
          </a:p>
        </p:txBody>
      </p:sp>
      <p:sp>
        <p:nvSpPr>
          <p:cNvPr id="4" name="Date Placeholder 3">
            <a:extLst>
              <a:ext uri="{FF2B5EF4-FFF2-40B4-BE49-F238E27FC236}">
                <a16:creationId xmlns:a16="http://schemas.microsoft.com/office/drawing/2014/main" id="{32D2C405-6377-5F49-9874-3D3260D5FC56}"/>
              </a:ext>
            </a:extLst>
          </p:cNvPr>
          <p:cNvSpPr>
            <a:spLocks noGrp="1"/>
          </p:cNvSpPr>
          <p:nvPr>
            <p:ph type="dt" sz="half" idx="10"/>
          </p:nvPr>
        </p:nvSpPr>
        <p:spPr/>
        <p:txBody>
          <a:bodyPr/>
          <a:lstStyle/>
          <a:p>
            <a:r>
              <a:rPr lang="en-US"/>
              <a:t>Spring 2020</a:t>
            </a:r>
          </a:p>
        </p:txBody>
      </p:sp>
      <p:sp>
        <p:nvSpPr>
          <p:cNvPr id="6" name="Slide Number Placeholder 5">
            <a:extLst>
              <a:ext uri="{FF2B5EF4-FFF2-40B4-BE49-F238E27FC236}">
                <a16:creationId xmlns:a16="http://schemas.microsoft.com/office/drawing/2014/main" id="{801F9F11-0B07-454C-BA10-B2B0ADD7EEB4}"/>
              </a:ext>
            </a:extLst>
          </p:cNvPr>
          <p:cNvSpPr>
            <a:spLocks noGrp="1"/>
          </p:cNvSpPr>
          <p:nvPr>
            <p:ph type="sldNum" sz="quarter" idx="12"/>
          </p:nvPr>
        </p:nvSpPr>
        <p:spPr/>
        <p:txBody>
          <a:bodyPr/>
          <a:lstStyle/>
          <a:p>
            <a:fld id="{700FED5F-1699-1242-B0E6-A5340890A644}" type="slidenum">
              <a:rPr lang="en-US" altLang="en-US"/>
              <a:pPr/>
              <a:t>6</a:t>
            </a:fld>
            <a:endParaRPr lang="en-US" altLang="en-US"/>
          </a:p>
        </p:txBody>
      </p:sp>
      <p:pic>
        <p:nvPicPr>
          <p:cNvPr id="7" name="Picture 6">
            <a:extLst>
              <a:ext uri="{FF2B5EF4-FFF2-40B4-BE49-F238E27FC236}">
                <a16:creationId xmlns:a16="http://schemas.microsoft.com/office/drawing/2014/main" id="{DCFCF4A8-ABA4-7144-B48F-752F16D2BA09}"/>
              </a:ext>
            </a:extLst>
          </p:cNvPr>
          <p:cNvPicPr>
            <a:picLocks noChangeAspect="1"/>
          </p:cNvPicPr>
          <p:nvPr/>
        </p:nvPicPr>
        <p:blipFill>
          <a:blip r:embed="rId2"/>
          <a:stretch>
            <a:fillRect/>
          </a:stretch>
        </p:blipFill>
        <p:spPr>
          <a:xfrm>
            <a:off x="3124200" y="1700548"/>
            <a:ext cx="5486400" cy="4608576"/>
          </a:xfrm>
          <a:prstGeom prst="rect">
            <a:avLst/>
          </a:prstGeom>
          <a:effectLst/>
        </p:spPr>
      </p:pic>
      <p:sp>
        <p:nvSpPr>
          <p:cNvPr id="9" name="Rectangle 8">
            <a:extLst>
              <a:ext uri="{FF2B5EF4-FFF2-40B4-BE49-F238E27FC236}">
                <a16:creationId xmlns:a16="http://schemas.microsoft.com/office/drawing/2014/main" id="{7056B33A-D50F-FB48-A2AD-3DFC8F6752F0}"/>
              </a:ext>
            </a:extLst>
          </p:cNvPr>
          <p:cNvSpPr/>
          <p:nvPr/>
        </p:nvSpPr>
        <p:spPr>
          <a:xfrm>
            <a:off x="2385599" y="6354375"/>
            <a:ext cx="7420802" cy="276999"/>
          </a:xfrm>
          <a:prstGeom prst="rect">
            <a:avLst/>
          </a:prstGeom>
        </p:spPr>
        <p:txBody>
          <a:bodyPr wrap="square">
            <a:spAutoFit/>
          </a:bodyPr>
          <a:lstStyle/>
          <a:p>
            <a:pPr algn="ctr"/>
            <a:r>
              <a:rPr lang="en-US" sz="1200" dirty="0"/>
              <a:t>Source: [Rashid, 2019]</a:t>
            </a:r>
          </a:p>
        </p:txBody>
      </p:sp>
      <p:sp>
        <p:nvSpPr>
          <p:cNvPr id="10" name="TextBox 9">
            <a:extLst>
              <a:ext uri="{FF2B5EF4-FFF2-40B4-BE49-F238E27FC236}">
                <a16:creationId xmlns:a16="http://schemas.microsoft.com/office/drawing/2014/main" id="{4F383724-7557-554F-8012-3AC355379CE6}"/>
              </a:ext>
            </a:extLst>
          </p:cNvPr>
          <p:cNvSpPr txBox="1"/>
          <p:nvPr/>
        </p:nvSpPr>
        <p:spPr>
          <a:xfrm>
            <a:off x="6294251" y="4191000"/>
            <a:ext cx="940963" cy="200055"/>
          </a:xfrm>
          <a:prstGeom prst="rect">
            <a:avLst/>
          </a:prstGeom>
          <a:solidFill>
            <a:srgbClr val="CCC6E2"/>
          </a:solidFill>
        </p:spPr>
        <p:txBody>
          <a:bodyPr wrap="none" lIns="0" tIns="45720" rIns="0" bIns="0" rtlCol="0">
            <a:spAutoFit/>
          </a:bodyPr>
          <a:lstStyle/>
          <a:p>
            <a:r>
              <a:rPr lang="en-US" sz="1000" b="1" dirty="0">
                <a:solidFill>
                  <a:srgbClr val="C00000"/>
                </a:solidFill>
              </a:rPr>
              <a:t>Software Security</a:t>
            </a:r>
          </a:p>
        </p:txBody>
      </p:sp>
      <p:sp>
        <p:nvSpPr>
          <p:cNvPr id="25" name="Rectangle 24">
            <a:extLst>
              <a:ext uri="{FF2B5EF4-FFF2-40B4-BE49-F238E27FC236}">
                <a16:creationId xmlns:a16="http://schemas.microsoft.com/office/drawing/2014/main" id="{C610EB98-26B0-944E-9D3E-FE1B57D6CA3E}"/>
              </a:ext>
            </a:extLst>
          </p:cNvPr>
          <p:cNvSpPr/>
          <p:nvPr/>
        </p:nvSpPr>
        <p:spPr>
          <a:xfrm>
            <a:off x="304800" y="1593414"/>
            <a:ext cx="2743200" cy="3139321"/>
          </a:xfrm>
          <a:prstGeom prst="rect">
            <a:avLst/>
          </a:prstGeom>
        </p:spPr>
        <p:txBody>
          <a:bodyPr wrap="square">
            <a:spAutoFit/>
          </a:bodyPr>
          <a:lstStyle/>
          <a:p>
            <a:r>
              <a:rPr lang="en-US" b="1" dirty="0"/>
              <a:t>Cybersecurity</a:t>
            </a:r>
            <a:r>
              <a:rPr lang="en-US" dirty="0"/>
              <a:t>, computer security or IT security is the protection of computer systems from theft of or damage to their hardware, software or electronic data, as well as from disruption or misdirection of the services they provide. [Wikipedia]</a:t>
            </a:r>
          </a:p>
          <a:p>
            <a:endParaRPr lang="en-US" dirty="0"/>
          </a:p>
        </p:txBody>
      </p:sp>
      <p:sp>
        <p:nvSpPr>
          <p:cNvPr id="27" name="Rectangle 26">
            <a:extLst>
              <a:ext uri="{FF2B5EF4-FFF2-40B4-BE49-F238E27FC236}">
                <a16:creationId xmlns:a16="http://schemas.microsoft.com/office/drawing/2014/main" id="{86EEB40E-D5E5-9D4B-B057-F5B7114E7C0B}"/>
              </a:ext>
            </a:extLst>
          </p:cNvPr>
          <p:cNvSpPr/>
          <p:nvPr/>
        </p:nvSpPr>
        <p:spPr>
          <a:xfrm>
            <a:off x="8686800" y="4704048"/>
            <a:ext cx="2895600" cy="1477328"/>
          </a:xfrm>
          <a:prstGeom prst="rect">
            <a:avLst/>
          </a:prstGeom>
        </p:spPr>
        <p:txBody>
          <a:bodyPr wrap="square">
            <a:spAutoFit/>
          </a:bodyPr>
          <a:lstStyle/>
          <a:p>
            <a:r>
              <a:rPr lang="en-US" b="1" dirty="0"/>
              <a:t>Software Security </a:t>
            </a:r>
            <a:r>
              <a:rPr lang="en-US" dirty="0"/>
              <a:t>is the idea of engineering software that continues working under malicious attack. </a:t>
            </a:r>
          </a:p>
          <a:p>
            <a:r>
              <a:rPr lang="en-US" dirty="0"/>
              <a:t>[McGraw, 2004]</a:t>
            </a:r>
          </a:p>
        </p:txBody>
      </p:sp>
    </p:spTree>
    <p:extLst>
      <p:ext uri="{BB962C8B-B14F-4D97-AF65-F5344CB8AC3E}">
        <p14:creationId xmlns:p14="http://schemas.microsoft.com/office/powerpoint/2010/main" val="37962524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6205-0B32-AA43-B21C-9D2B8E95BC51}"/>
              </a:ext>
            </a:extLst>
          </p:cNvPr>
          <p:cNvSpPr>
            <a:spLocks noGrp="1"/>
          </p:cNvSpPr>
          <p:nvPr>
            <p:ph type="title"/>
          </p:nvPr>
        </p:nvSpPr>
        <p:spPr/>
        <p:txBody>
          <a:bodyPr/>
          <a:lstStyle/>
          <a:p>
            <a:r>
              <a:rPr lang="en-US" dirty="0"/>
              <a:t>Software Security Issues</a:t>
            </a:r>
          </a:p>
        </p:txBody>
      </p:sp>
      <p:sp>
        <p:nvSpPr>
          <p:cNvPr id="3" name="Content Placeholder 2">
            <a:extLst>
              <a:ext uri="{FF2B5EF4-FFF2-40B4-BE49-F238E27FC236}">
                <a16:creationId xmlns:a16="http://schemas.microsoft.com/office/drawing/2014/main" id="{3D8F40AC-85B9-494D-BC1C-64F90E267ADA}"/>
              </a:ext>
            </a:extLst>
          </p:cNvPr>
          <p:cNvSpPr>
            <a:spLocks noGrp="1"/>
          </p:cNvSpPr>
          <p:nvPr>
            <p:ph idx="1"/>
          </p:nvPr>
        </p:nvSpPr>
        <p:spPr/>
        <p:txBody>
          <a:bodyPr>
            <a:normAutofit fontScale="92500" lnSpcReduction="10000"/>
          </a:bodyPr>
          <a:lstStyle/>
          <a:p>
            <a:r>
              <a:rPr lang="en-US" dirty="0"/>
              <a:t>Security remains largely focused on post-development measures late in the SDLC</a:t>
            </a:r>
          </a:p>
          <a:p>
            <a:pPr lvl="1"/>
            <a:r>
              <a:rPr lang="en-US" dirty="0"/>
              <a:t>Vulnerabilities keep growing </a:t>
            </a:r>
          </a:p>
          <a:p>
            <a:r>
              <a:rPr lang="en-US" dirty="0"/>
              <a:t>Software is a central and critical aspect of the computer security problem </a:t>
            </a:r>
          </a:p>
          <a:p>
            <a:r>
              <a:rPr lang="en-US" dirty="0"/>
              <a:t>Many issues faced in computer security today are rooted in our approach to developing software and systems</a:t>
            </a:r>
          </a:p>
          <a:p>
            <a:pPr lvl="1"/>
            <a:r>
              <a:rPr lang="en-US" dirty="0"/>
              <a:t>Software defects have security ramifications</a:t>
            </a:r>
          </a:p>
          <a:p>
            <a:pPr lvl="1"/>
            <a:r>
              <a:rPr lang="en-US" dirty="0"/>
              <a:t>Malicious intruders can hack into systems by exploiting software defects</a:t>
            </a:r>
          </a:p>
          <a:p>
            <a:r>
              <a:rPr lang="en-US" dirty="0"/>
              <a:t>Security is an emergent property of a software system</a:t>
            </a:r>
          </a:p>
          <a:p>
            <a:pPr lvl="1"/>
            <a:r>
              <a:rPr lang="en-US" dirty="0"/>
              <a:t>There is no single addition that can make a software secure</a:t>
            </a:r>
          </a:p>
          <a:p>
            <a:r>
              <a:rPr lang="en-US" dirty="0"/>
              <a:t>Building secure software is better than protecting bad software</a:t>
            </a:r>
          </a:p>
          <a:p>
            <a:pPr lvl="1"/>
            <a:endParaRPr lang="en-US" dirty="0"/>
          </a:p>
          <a:p>
            <a:pPr lvl="1"/>
            <a:endParaRPr lang="en-US" dirty="0"/>
          </a:p>
        </p:txBody>
      </p:sp>
      <p:sp>
        <p:nvSpPr>
          <p:cNvPr id="4" name="Date Placeholder 3">
            <a:extLst>
              <a:ext uri="{FF2B5EF4-FFF2-40B4-BE49-F238E27FC236}">
                <a16:creationId xmlns:a16="http://schemas.microsoft.com/office/drawing/2014/main" id="{092ADF9E-815C-E34E-B152-9A4D37EF6AD6}"/>
              </a:ext>
            </a:extLst>
          </p:cNvPr>
          <p:cNvSpPr>
            <a:spLocks noGrp="1"/>
          </p:cNvSpPr>
          <p:nvPr>
            <p:ph type="dt" sz="half" idx="10"/>
          </p:nvPr>
        </p:nvSpPr>
        <p:spPr/>
        <p:txBody>
          <a:bodyPr/>
          <a:lstStyle/>
          <a:p>
            <a:r>
              <a:rPr lang="en-US" dirty="0"/>
              <a:t>Spring 2020</a:t>
            </a:r>
          </a:p>
        </p:txBody>
      </p:sp>
      <p:sp>
        <p:nvSpPr>
          <p:cNvPr id="5" name="Footer Placeholder 4">
            <a:extLst>
              <a:ext uri="{FF2B5EF4-FFF2-40B4-BE49-F238E27FC236}">
                <a16:creationId xmlns:a16="http://schemas.microsoft.com/office/drawing/2014/main" id="{C76436A1-D530-DA4B-9ADD-5A3025E0DB27}"/>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ED8DD7A8-4B4A-1E43-8777-18743B929E17}"/>
              </a:ext>
            </a:extLst>
          </p:cNvPr>
          <p:cNvSpPr>
            <a:spLocks noGrp="1"/>
          </p:cNvSpPr>
          <p:nvPr>
            <p:ph type="sldNum" sz="quarter" idx="12"/>
          </p:nvPr>
        </p:nvSpPr>
        <p:spPr/>
        <p:txBody>
          <a:bodyPr/>
          <a:lstStyle/>
          <a:p>
            <a:fld id="{C0178619-BC41-C241-A7F7-1D108DC611BD}" type="slidenum">
              <a:rPr lang="en-US" altLang="x-none" smtClean="0"/>
              <a:pPr/>
              <a:t>7</a:t>
            </a:fld>
            <a:endParaRPr lang="en-US" altLang="x-none"/>
          </a:p>
        </p:txBody>
      </p:sp>
    </p:spTree>
    <p:extLst>
      <p:ext uri="{BB962C8B-B14F-4D97-AF65-F5344CB8AC3E}">
        <p14:creationId xmlns:p14="http://schemas.microsoft.com/office/powerpoint/2010/main" val="168150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9D9A-9BCE-F041-943A-9918661CF427}"/>
              </a:ext>
            </a:extLst>
          </p:cNvPr>
          <p:cNvSpPr>
            <a:spLocks noGrp="1"/>
          </p:cNvSpPr>
          <p:nvPr>
            <p:ph type="title"/>
          </p:nvPr>
        </p:nvSpPr>
        <p:spPr/>
        <p:txBody>
          <a:bodyPr/>
          <a:lstStyle/>
          <a:p>
            <a:r>
              <a:rPr lang="en-US" dirty="0"/>
              <a:t>Software Security</a:t>
            </a:r>
          </a:p>
        </p:txBody>
      </p:sp>
      <p:sp>
        <p:nvSpPr>
          <p:cNvPr id="3" name="Content Placeholder 2">
            <a:extLst>
              <a:ext uri="{FF2B5EF4-FFF2-40B4-BE49-F238E27FC236}">
                <a16:creationId xmlns:a16="http://schemas.microsoft.com/office/drawing/2014/main" id="{50CE5273-708D-8C42-897B-CB9A257ABB69}"/>
              </a:ext>
            </a:extLst>
          </p:cNvPr>
          <p:cNvSpPr>
            <a:spLocks noGrp="1"/>
          </p:cNvSpPr>
          <p:nvPr>
            <p:ph idx="1"/>
          </p:nvPr>
        </p:nvSpPr>
        <p:spPr/>
        <p:txBody>
          <a:bodyPr/>
          <a:lstStyle/>
          <a:p>
            <a:r>
              <a:rPr lang="en-US" b="1" dirty="0"/>
              <a:t>Security objectives </a:t>
            </a:r>
            <a:r>
              <a:rPr lang="en-US" dirty="0"/>
              <a:t>of a system include:</a:t>
            </a:r>
          </a:p>
          <a:p>
            <a:pPr lvl="1"/>
            <a:r>
              <a:rPr lang="en-US" dirty="0"/>
              <a:t>Confidentiality</a:t>
            </a:r>
          </a:p>
          <a:p>
            <a:pPr lvl="1"/>
            <a:r>
              <a:rPr lang="en-US" dirty="0"/>
              <a:t>Integrity</a:t>
            </a:r>
          </a:p>
          <a:p>
            <a:pPr lvl="1"/>
            <a:r>
              <a:rPr lang="en-US" dirty="0"/>
              <a:t>Availability</a:t>
            </a:r>
          </a:p>
          <a:p>
            <a:r>
              <a:rPr lang="en-US" b="1" dirty="0"/>
              <a:t>Vulnerabilities</a:t>
            </a:r>
            <a:r>
              <a:rPr lang="en-US" dirty="0"/>
              <a:t> are causes of security failures, which prevent the system to achieve its security objectives</a:t>
            </a:r>
          </a:p>
          <a:p>
            <a:r>
              <a:rPr lang="en-US" dirty="0"/>
              <a:t>Software vulnerabilities or implementation vulnerabilities -&gt; known classes of bugs that enable specific attack techniques</a:t>
            </a:r>
          </a:p>
          <a:p>
            <a:r>
              <a:rPr lang="en-US" dirty="0"/>
              <a:t>Software Security is about </a:t>
            </a:r>
            <a:r>
              <a:rPr lang="en-US" b="1" dirty="0"/>
              <a:t>avoiding</a:t>
            </a:r>
            <a:r>
              <a:rPr lang="en-US" dirty="0"/>
              <a:t> Software Vulnerabilities</a:t>
            </a:r>
          </a:p>
          <a:p>
            <a:endParaRPr lang="en-US" dirty="0"/>
          </a:p>
        </p:txBody>
      </p:sp>
      <p:sp>
        <p:nvSpPr>
          <p:cNvPr id="4" name="Date Placeholder 3">
            <a:extLst>
              <a:ext uri="{FF2B5EF4-FFF2-40B4-BE49-F238E27FC236}">
                <a16:creationId xmlns:a16="http://schemas.microsoft.com/office/drawing/2014/main" id="{96B51A72-B65E-2A4E-9686-D876CF30093D}"/>
              </a:ext>
            </a:extLst>
          </p:cNvPr>
          <p:cNvSpPr>
            <a:spLocks noGrp="1"/>
          </p:cNvSpPr>
          <p:nvPr>
            <p:ph type="dt" sz="half" idx="10"/>
          </p:nvPr>
        </p:nvSpPr>
        <p:spPr/>
        <p:txBody>
          <a:bodyPr/>
          <a:lstStyle/>
          <a:p>
            <a:r>
              <a:rPr lang="en-US"/>
              <a:t>Spring 2020</a:t>
            </a:r>
            <a:endParaRPr lang="en-US" dirty="0"/>
          </a:p>
        </p:txBody>
      </p:sp>
      <p:sp>
        <p:nvSpPr>
          <p:cNvPr id="6" name="Slide Number Placeholder 5">
            <a:extLst>
              <a:ext uri="{FF2B5EF4-FFF2-40B4-BE49-F238E27FC236}">
                <a16:creationId xmlns:a16="http://schemas.microsoft.com/office/drawing/2014/main" id="{67B48BFC-BE33-E941-96E6-7E70D5FCC31C}"/>
              </a:ext>
            </a:extLst>
          </p:cNvPr>
          <p:cNvSpPr>
            <a:spLocks noGrp="1"/>
          </p:cNvSpPr>
          <p:nvPr>
            <p:ph type="sldNum" sz="quarter" idx="12"/>
          </p:nvPr>
        </p:nvSpPr>
        <p:spPr/>
        <p:txBody>
          <a:bodyPr/>
          <a:lstStyle/>
          <a:p>
            <a:fld id="{700FED5F-1699-1242-B0E6-A5340890A644}" type="slidenum">
              <a:rPr lang="en-US" altLang="en-US" smtClean="0"/>
              <a:pPr/>
              <a:t>8</a:t>
            </a:fld>
            <a:endParaRPr lang="en-US" altLang="en-US" dirty="0"/>
          </a:p>
        </p:txBody>
      </p:sp>
    </p:spTree>
    <p:extLst>
      <p:ext uri="{BB962C8B-B14F-4D97-AF65-F5344CB8AC3E}">
        <p14:creationId xmlns:p14="http://schemas.microsoft.com/office/powerpoint/2010/main" val="148309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7DBB-A0B2-9242-B32C-22BF6B0FF42F}"/>
              </a:ext>
            </a:extLst>
          </p:cNvPr>
          <p:cNvSpPr>
            <a:spLocks noGrp="1"/>
          </p:cNvSpPr>
          <p:nvPr>
            <p:ph type="title"/>
          </p:nvPr>
        </p:nvSpPr>
        <p:spPr/>
        <p:txBody>
          <a:bodyPr/>
          <a:lstStyle/>
          <a:p>
            <a:r>
              <a:rPr lang="en-US" dirty="0"/>
              <a:t>Buffer Overflow</a:t>
            </a:r>
          </a:p>
        </p:txBody>
      </p:sp>
      <p:sp>
        <p:nvSpPr>
          <p:cNvPr id="4" name="Date Placeholder 3">
            <a:extLst>
              <a:ext uri="{FF2B5EF4-FFF2-40B4-BE49-F238E27FC236}">
                <a16:creationId xmlns:a16="http://schemas.microsoft.com/office/drawing/2014/main" id="{D1CD2EE6-3882-E24F-81C2-547DCA4A39B8}"/>
              </a:ext>
            </a:extLst>
          </p:cNvPr>
          <p:cNvSpPr>
            <a:spLocks noGrp="1"/>
          </p:cNvSpPr>
          <p:nvPr>
            <p:ph type="dt" sz="half" idx="10"/>
          </p:nvPr>
        </p:nvSpPr>
        <p:spPr/>
        <p:txBody>
          <a:bodyPr/>
          <a:lstStyle/>
          <a:p>
            <a:pPr>
              <a:defRPr/>
            </a:pPr>
            <a:r>
              <a:rPr lang="en-US"/>
              <a:t>Spring 2020</a:t>
            </a:r>
            <a:endParaRPr lang="en-US" dirty="0"/>
          </a:p>
        </p:txBody>
      </p:sp>
      <p:sp>
        <p:nvSpPr>
          <p:cNvPr id="6" name="Slide Number Placeholder 5">
            <a:extLst>
              <a:ext uri="{FF2B5EF4-FFF2-40B4-BE49-F238E27FC236}">
                <a16:creationId xmlns:a16="http://schemas.microsoft.com/office/drawing/2014/main" id="{EB98578E-E8A5-AE40-99AA-53B4A5EA9A47}"/>
              </a:ext>
            </a:extLst>
          </p:cNvPr>
          <p:cNvSpPr>
            <a:spLocks noGrp="1"/>
          </p:cNvSpPr>
          <p:nvPr>
            <p:ph type="sldNum" sz="quarter" idx="12"/>
          </p:nvPr>
        </p:nvSpPr>
        <p:spPr/>
        <p:txBody>
          <a:bodyPr/>
          <a:lstStyle/>
          <a:p>
            <a:fld id="{700FED5F-1699-1242-B0E6-A5340890A644}" type="slidenum">
              <a:rPr lang="en-US" altLang="en-US" smtClean="0"/>
              <a:pPr/>
              <a:t>9</a:t>
            </a:fld>
            <a:endParaRPr lang="en-US" altLang="en-US"/>
          </a:p>
        </p:txBody>
      </p:sp>
      <p:sp>
        <p:nvSpPr>
          <p:cNvPr id="7" name="Rectangle 6">
            <a:extLst>
              <a:ext uri="{FF2B5EF4-FFF2-40B4-BE49-F238E27FC236}">
                <a16:creationId xmlns:a16="http://schemas.microsoft.com/office/drawing/2014/main" id="{FCF1C657-AD93-B848-AC97-3F460F6227F4}"/>
              </a:ext>
            </a:extLst>
          </p:cNvPr>
          <p:cNvSpPr/>
          <p:nvPr/>
        </p:nvSpPr>
        <p:spPr>
          <a:xfrm>
            <a:off x="3181350" y="6390276"/>
            <a:ext cx="8610600" cy="276999"/>
          </a:xfrm>
          <a:prstGeom prst="rect">
            <a:avLst/>
          </a:prstGeom>
        </p:spPr>
        <p:txBody>
          <a:bodyPr wrap="square">
            <a:spAutoFit/>
          </a:bodyPr>
          <a:lstStyle/>
          <a:p>
            <a:r>
              <a:rPr lang="en-US" sz="1200" dirty="0"/>
              <a:t>Source: https://</a:t>
            </a:r>
            <a:r>
              <a:rPr lang="en-US" sz="1200" dirty="0" err="1"/>
              <a:t>www.thegeekstuff.com</a:t>
            </a:r>
            <a:r>
              <a:rPr lang="en-US" sz="1200" dirty="0"/>
              <a:t>/2013/06/buffer-overflow/?</a:t>
            </a:r>
            <a:r>
              <a:rPr lang="en-US" sz="1200" dirty="0" err="1"/>
              <a:t>utm_source</a:t>
            </a:r>
            <a:r>
              <a:rPr lang="en-US" sz="1200" dirty="0"/>
              <a:t>=</a:t>
            </a:r>
            <a:r>
              <a:rPr lang="en-US" sz="1200" dirty="0" err="1"/>
              <a:t>feedly</a:t>
            </a:r>
            <a:endParaRPr lang="en-US" sz="1200" dirty="0"/>
          </a:p>
        </p:txBody>
      </p:sp>
      <p:sp>
        <p:nvSpPr>
          <p:cNvPr id="8" name="Rectangle 7">
            <a:extLst>
              <a:ext uri="{FF2B5EF4-FFF2-40B4-BE49-F238E27FC236}">
                <a16:creationId xmlns:a16="http://schemas.microsoft.com/office/drawing/2014/main" id="{6B1EA0D0-B17C-DB45-AE41-5124DB3FAA14}"/>
              </a:ext>
            </a:extLst>
          </p:cNvPr>
          <p:cNvSpPr/>
          <p:nvPr/>
        </p:nvSpPr>
        <p:spPr>
          <a:xfrm>
            <a:off x="7086600" y="1524000"/>
            <a:ext cx="355471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a:latin typeface="Courier" pitchFamily="2" charset="0"/>
              </a:rPr>
              <a:t>Example:</a:t>
            </a:r>
          </a:p>
          <a:p>
            <a:r>
              <a:rPr lang="en-US" sz="1200" dirty="0">
                <a:latin typeface="Courier" pitchFamily="2" charset="0"/>
              </a:rPr>
              <a:t> </a:t>
            </a:r>
          </a:p>
          <a:p>
            <a:r>
              <a:rPr lang="en-US" sz="1200" dirty="0">
                <a:latin typeface="Courier" pitchFamily="2" charset="0"/>
              </a:rPr>
              <a:t>&gt; Enter the password : </a:t>
            </a:r>
          </a:p>
          <a:p>
            <a:r>
              <a:rPr lang="en-US" sz="1200" dirty="0">
                <a:latin typeface="Courier" pitchFamily="2" charset="0"/>
              </a:rPr>
              <a:t>&gt; </a:t>
            </a:r>
            <a:r>
              <a:rPr lang="en-US" sz="1200" dirty="0" err="1">
                <a:latin typeface="Courier" pitchFamily="2" charset="0"/>
              </a:rPr>
              <a:t>hhhhhhhhhhhhhhhhhhhh</a:t>
            </a:r>
            <a:r>
              <a:rPr lang="en-US" sz="1200" dirty="0">
                <a:latin typeface="Courier" pitchFamily="2" charset="0"/>
              </a:rPr>
              <a:t>  </a:t>
            </a:r>
          </a:p>
          <a:p>
            <a:r>
              <a:rPr lang="en-US" sz="1200" dirty="0">
                <a:latin typeface="Courier" pitchFamily="2" charset="0"/>
              </a:rPr>
              <a:t>&gt; Wrong Password  </a:t>
            </a:r>
          </a:p>
          <a:p>
            <a:r>
              <a:rPr lang="en-US" sz="1200" dirty="0">
                <a:latin typeface="Courier" pitchFamily="2" charset="0"/>
              </a:rPr>
              <a:t>&gt; Root privileges given to the user</a:t>
            </a:r>
          </a:p>
        </p:txBody>
      </p:sp>
      <p:sp>
        <p:nvSpPr>
          <p:cNvPr id="9" name="Rectangle 8">
            <a:extLst>
              <a:ext uri="{FF2B5EF4-FFF2-40B4-BE49-F238E27FC236}">
                <a16:creationId xmlns:a16="http://schemas.microsoft.com/office/drawing/2014/main" id="{91B07C08-79FC-844D-8DF4-EB8860499238}"/>
              </a:ext>
            </a:extLst>
          </p:cNvPr>
          <p:cNvSpPr/>
          <p:nvPr/>
        </p:nvSpPr>
        <p:spPr>
          <a:xfrm>
            <a:off x="2195456" y="5361669"/>
            <a:ext cx="727339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solidFill>
                  <a:srgbClr val="111111"/>
                </a:solidFill>
              </a:rPr>
              <a:t>The attacker supplied an input of length greater than what buffer can hold, overwriting the memory of the integer variable ‘pass’. The value of ‘pass’ became non-zero and hence root privileges were granted to the attacker.</a:t>
            </a:r>
            <a:endParaRPr lang="en-US" sz="1400" dirty="0"/>
          </a:p>
        </p:txBody>
      </p:sp>
      <p:pic>
        <p:nvPicPr>
          <p:cNvPr id="12" name="Picture 11">
            <a:extLst>
              <a:ext uri="{FF2B5EF4-FFF2-40B4-BE49-F238E27FC236}">
                <a16:creationId xmlns:a16="http://schemas.microsoft.com/office/drawing/2014/main" id="{23B3BB6A-FD94-9440-B49F-79E82965B3B4}"/>
              </a:ext>
            </a:extLst>
          </p:cNvPr>
          <p:cNvPicPr>
            <a:picLocks noChangeAspect="1"/>
          </p:cNvPicPr>
          <p:nvPr/>
        </p:nvPicPr>
        <p:blipFill>
          <a:blip r:embed="rId3"/>
          <a:stretch>
            <a:fillRect/>
          </a:stretch>
        </p:blipFill>
        <p:spPr>
          <a:xfrm>
            <a:off x="938330" y="1524000"/>
            <a:ext cx="5791200" cy="3314700"/>
          </a:xfrm>
          <a:prstGeom prst="rect">
            <a:avLst/>
          </a:prstGeom>
        </p:spPr>
      </p:pic>
    </p:spTree>
    <p:extLst>
      <p:ext uri="{BB962C8B-B14F-4D97-AF65-F5344CB8AC3E}">
        <p14:creationId xmlns:p14="http://schemas.microsoft.com/office/powerpoint/2010/main" val="420639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2479</TotalTime>
  <Words>1614</Words>
  <Application>Microsoft Macintosh PowerPoint</Application>
  <PresentationFormat>Widescreen</PresentationFormat>
  <Paragraphs>258</Paragraphs>
  <Slides>25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Courier</vt:lpstr>
      <vt:lpstr>Times New Roman</vt:lpstr>
      <vt:lpstr>Office Theme</vt:lpstr>
      <vt:lpstr>CyBOK and Vulnerability Detection</vt:lpstr>
      <vt:lpstr>Outline</vt:lpstr>
      <vt:lpstr>Vulnerabilities’ growth</vt:lpstr>
      <vt:lpstr>Source of Vulnerabilities</vt:lpstr>
      <vt:lpstr>Why the problem is growing?</vt:lpstr>
      <vt:lpstr>CyBOK – Cybersecurity Book of Knowledge</vt:lpstr>
      <vt:lpstr>Software Security Issues</vt:lpstr>
      <vt:lpstr>Software Security</vt:lpstr>
      <vt:lpstr>Buffer Overflow</vt:lpstr>
      <vt:lpstr>SQL injection</vt:lpstr>
      <vt:lpstr>Categories of Vulnerabilities</vt:lpstr>
      <vt:lpstr>Countermeasures</vt:lpstr>
      <vt:lpstr>Vulnerabilities and Countermeasures</vt:lpstr>
      <vt:lpstr>Countermeasures</vt:lpstr>
      <vt:lpstr>Detection of Vulnerabilities</vt:lpstr>
      <vt:lpstr>AST – Application Security Testing</vt:lpstr>
      <vt:lpstr>Static Detection</vt:lpstr>
      <vt:lpstr>Heuristic Static Detection</vt:lpstr>
      <vt:lpstr>Sound Static Verification</vt:lpstr>
      <vt:lpstr>Dynamic Detection</vt:lpstr>
      <vt:lpstr>Monitoring</vt:lpstr>
      <vt:lpstr>Generating relevant executions</vt:lpstr>
      <vt:lpstr>Gartner Magic Quadrant for AST</vt:lpstr>
      <vt:lpstr>Key Takeaways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CyBOK and Vulnerability Detection</dc:title>
  <dc:creator>Elaine Venson</dc:creator>
  <cp:lastModifiedBy>Elaine Venson</cp:lastModifiedBy>
  <cp:revision>52</cp:revision>
  <dcterms:created xsi:type="dcterms:W3CDTF">2020-03-30T22:15:02Z</dcterms:created>
  <dcterms:modified xsi:type="dcterms:W3CDTF">2020-04-01T15:34:08Z</dcterms:modified>
</cp:coreProperties>
</file>