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61" r:id="rId4"/>
    <p:sldId id="262" r:id="rId5"/>
    <p:sldId id="267" r:id="rId6"/>
    <p:sldId id="263" r:id="rId7"/>
    <p:sldId id="264" r:id="rId8"/>
    <p:sldId id="265" r:id="rId9"/>
    <p:sldId id="266" r:id="rId10"/>
    <p:sldId id="277" r:id="rId11"/>
    <p:sldId id="268" r:id="rId12"/>
    <p:sldId id="269" r:id="rId13"/>
    <p:sldId id="270" r:id="rId14"/>
    <p:sldId id="271" r:id="rId15"/>
    <p:sldId id="276" r:id="rId16"/>
    <p:sldId id="274" r:id="rId17"/>
    <p:sldId id="272" r:id="rId18"/>
    <p:sldId id="278" r:id="rId19"/>
    <p:sldId id="279" r:id="rId20"/>
    <p:sldId id="273" r:id="rId21"/>
    <p:sldId id="280" r:id="rId22"/>
    <p:sldId id="281" r:id="rId23"/>
    <p:sldId id="282" r:id="rId24"/>
    <p:sldId id="285" r:id="rId25"/>
    <p:sldId id="284" r:id="rId26"/>
    <p:sldId id="286" r:id="rId27"/>
    <p:sldId id="287" r:id="rId28"/>
    <p:sldId id="289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6" r:id="rId38"/>
    <p:sldId id="259" r:id="rId39"/>
    <p:sldId id="298" r:id="rId40"/>
    <p:sldId id="299" r:id="rId41"/>
    <p:sldId id="300" r:id="rId42"/>
    <p:sldId id="30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/>
    <p:restoredTop sz="94663"/>
  </p:normalViewPr>
  <p:slideViewPr>
    <p:cSldViewPr snapToGrid="0" snapToObjects="1">
      <p:cViewPr varScale="1">
        <p:scale>
          <a:sx n="109" d="100"/>
          <a:sy n="109" d="100"/>
        </p:scale>
        <p:origin x="19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E0E8-5A4B-BE4B-894F-DCD796FAA06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3693-A762-1544-AFC8-3023AEC8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8746-A710-A54F-B93E-9D31399FA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B95FB-6917-0A46-9274-02A0BB11D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6C1E-9A30-CF40-9730-BE308CDD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912D7-922F-DE4F-8742-0630E783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FEEE9-6885-334C-92BF-ECDEB7E9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C377-CEBF-894D-8DCB-6DDA1426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46162-0431-5349-A063-2C833C9CE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0BCF8-0530-C84B-9A5E-2DAF848C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138F3-DD49-964F-AE5D-B423FC11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C433-0A0F-F940-B6F5-5E0E6D0D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9727A-EC28-584D-9B65-7F66A0104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87E36-743A-7F44-80E6-FA6BB1529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9DD2E-D142-0D4B-923A-1E910AB8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4955A-BD09-1144-A1EC-F169BA3D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2CA7-66BB-5F4F-B252-00215A9B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5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99B4-0B46-1C44-80B0-90D9EE4D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D85F9-66FF-E84E-AEE2-DF2B9E09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15782-26A3-E64E-8D40-08BE07CD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89EE-8702-0A4B-8F7F-2504C22F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6AD7B-9213-E44F-8E25-C902CB46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0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9D30-35BF-254A-BA84-20D5E7CB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252F1-5C9F-804D-A213-A05ACB69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DD3D7-6429-984D-8BC4-59213F35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48439-F085-774A-BDDB-8212AA6A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DC7A-FAC6-E34B-B6EC-87FE6F86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1DD0-AE8C-BD40-BADC-D3088644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C74B-5ADD-DB41-9AE1-D693B06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CFA1E-FCA0-9C4A-BD32-C7EDA119E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5D6BD-AEA9-6048-9C37-26218FCA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69E70-D6D9-FC4C-B56D-BE3413C1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F95E7-A8E4-954E-96AE-E52E8BCA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4850-DF3A-A943-8716-E65B8B63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323EE-BA49-E94E-85CB-F9F570A95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BE14A-011C-E643-B6B1-834EFA3EC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FB6E7-7D11-AB41-ACF9-1F21587FF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A870E-1840-F64A-8FA0-C5A3E2158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CFE00-5E8E-C446-BA5C-F1730590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E58D3-7A70-AE46-AD66-6E85FEE9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69F3C2-0ED8-464C-8C86-93767BEE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9055-28A1-8D41-B960-C024F0E5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8E1D6-55EE-AE4D-93A8-AEC24CC3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E454E-9388-B942-B568-BBEB46FF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80127-F130-3D4D-BFB7-510C5E8A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F32BD-4EB4-0246-92F4-EA6663B4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0716A-DC20-3049-94DB-27DB76FC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31698-9598-4543-9D74-52E27F9B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6C43-EAC9-3B4F-9361-2F23D911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532F-E965-A847-BA0D-B42BF80B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855EF-9AE0-8B42-91AD-CDFA425FF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4FACB-C895-9D41-876D-A517E7F7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F8BD4-9499-184A-9C4A-37CAD284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0361F-6B1B-3546-AC1F-43856F25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1209-025C-1243-9CD2-4AFE79D9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CEC35-DC11-8346-8870-923912173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5FC91-0BE8-AF4F-8FD9-06AE6441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A62A7-7F17-2644-9914-05A15215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DD78F-E519-1C49-8BE7-619BCF8C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AB518-5CEE-BD41-9735-B839E2EF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6F4892-C782-3B45-A679-13D8B265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441C2-A6F8-6C4D-8504-74188F62A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0F9C1-6285-7443-8C89-02C02C0B0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63D5D-CA42-4743-AFBA-B714F1F37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0AC8-71B6-804A-9976-520801EE4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vable-type.co.uk/scripts/sha256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C08D-BDFA-0D43-879C-9E8540894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CSci699 </a:t>
            </a:r>
            <a:br>
              <a:rPr lang="en-US" dirty="0"/>
            </a:br>
            <a:r>
              <a:rPr lang="en-US" i="1" dirty="0"/>
              <a:t>Software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56BA5-F5CA-D14B-9AF2-710B5E0F2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000" dirty="0"/>
              <a:t>Detecting </a:t>
            </a:r>
            <a:br>
              <a:rPr lang="en-US" sz="3000" dirty="0"/>
            </a:br>
            <a:r>
              <a:rPr lang="en-US" sz="3000" b="1" dirty="0"/>
              <a:t>(1) Copyright Infringement</a:t>
            </a:r>
            <a:br>
              <a:rPr lang="en-US" sz="3000" dirty="0"/>
            </a:br>
            <a:r>
              <a:rPr lang="en-US" sz="3000" dirty="0">
                <a:solidFill>
                  <a:schemeClr val="bg1">
                    <a:lumMod val="75000"/>
                  </a:schemeClr>
                </a:solidFill>
              </a:rPr>
              <a:t>(2) Patent Infringement</a:t>
            </a:r>
            <a:br>
              <a:rPr lang="en-US" sz="3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000" dirty="0">
                <a:solidFill>
                  <a:schemeClr val="bg1">
                    <a:lumMod val="75000"/>
                  </a:schemeClr>
                </a:solidFill>
              </a:rPr>
              <a:t>(3) Trade Secret Theft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1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6E3A-EE49-BD4C-8DDE-FCD0577A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/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16FE8-FC6B-3C48-AD6D-27D4331C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089" y="-117567"/>
            <a:ext cx="6662351" cy="4714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EDF34-D35A-AC45-8CF0-D1454E425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91" y="3642580"/>
            <a:ext cx="5788660" cy="326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DD17-ECFF-5B41-869B-65F9298C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 / DSSAs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55F8-1EE1-E046-9235-94C44EA92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they are widely known </a:t>
            </a:r>
            <a:r>
              <a:rPr lang="en-US" sz="3600" dirty="0"/>
              <a:t>☞</a:t>
            </a:r>
            <a:r>
              <a:rPr lang="en-US" dirty="0"/>
              <a:t> lower likelihood of copying</a:t>
            </a:r>
          </a:p>
          <a:p>
            <a:pPr lvl="1"/>
            <a:r>
              <a:rPr lang="en-US" dirty="0"/>
              <a:t>E.g., Android</a:t>
            </a:r>
          </a:p>
          <a:p>
            <a:r>
              <a:rPr lang="en-US" dirty="0"/>
              <a:t>If they are proprietary </a:t>
            </a:r>
            <a:r>
              <a:rPr lang="en-US" sz="3600" dirty="0"/>
              <a:t>☞</a:t>
            </a:r>
            <a:r>
              <a:rPr lang="en-US" dirty="0"/>
              <a:t> suspicious</a:t>
            </a:r>
          </a:p>
          <a:p>
            <a:pPr lvl="1"/>
            <a:r>
              <a:rPr lang="en-US" dirty="0"/>
              <a:t>E.g., Android-based reservation systems</a:t>
            </a:r>
          </a:p>
        </p:txBody>
      </p:sp>
    </p:spTree>
    <p:extLst>
      <p:ext uri="{BB962C8B-B14F-4D97-AF65-F5344CB8AC3E}">
        <p14:creationId xmlns:p14="http://schemas.microsoft.com/office/powerpoint/2010/main" val="116959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8392-CDBE-2245-A524-71AA0734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PLA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C7799-4C0B-B146-B741-F61DF7A71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10" y="77820"/>
            <a:ext cx="6034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2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8392-CDBE-2245-A524-71AA0734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PLA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4B8C623-285C-2042-B647-B24170ACC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074" y="1690688"/>
            <a:ext cx="9321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8392-CDBE-2245-A524-71AA0734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PLA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C7799-4C0B-B146-B741-F61DF7A71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10" y="77820"/>
            <a:ext cx="6034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1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46CFA96F-A3C8-B14B-A4C9-CABFE5503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92" y="19455"/>
            <a:ext cx="1173620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A38392-CDBE-2245-A524-71AA0734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41" y="13063"/>
            <a:ext cx="2821021" cy="4280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highlight>
                  <a:srgbClr val="800000"/>
                </a:highlight>
              </a:rPr>
              <a:t>Example PLA </a:t>
            </a:r>
          </a:p>
        </p:txBody>
      </p:sp>
    </p:spTree>
    <p:extLst>
      <p:ext uri="{BB962C8B-B14F-4D97-AF65-F5344CB8AC3E}">
        <p14:creationId xmlns:p14="http://schemas.microsoft.com/office/powerpoint/2010/main" val="299578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582-80E0-9644-B540-CE03A504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365125"/>
            <a:ext cx="10974977" cy="1325563"/>
          </a:xfrm>
        </p:spPr>
        <p:txBody>
          <a:bodyPr/>
          <a:lstStyle/>
          <a:p>
            <a:r>
              <a:rPr lang="en-US" dirty="0"/>
              <a:t>Framework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7C26ADB1-15E4-8046-B474-44300D1B891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983506"/>
              </p:ext>
            </p:extLst>
          </p:nvPr>
        </p:nvGraphicFramePr>
        <p:xfrm>
          <a:off x="3792345" y="718457"/>
          <a:ext cx="8251610" cy="600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Visio" r:id="rId3" imgW="8699500" imgH="7162800" progId="Visio.Drawing.11">
                  <p:embed/>
                </p:oleObj>
              </mc:Choice>
              <mc:Fallback>
                <p:oleObj name="Visio" r:id="rId3" imgW="8699500" imgH="7162800" progId="Visio.Drawing.11">
                  <p:embed/>
                  <p:pic>
                    <p:nvPicPr>
                      <p:cNvPr id="40966" name="Object 6">
                        <a:extLst>
                          <a:ext uri="{FF2B5EF4-FFF2-40B4-BE49-F238E27FC236}">
                            <a16:creationId xmlns:a16="http://schemas.microsoft.com/office/drawing/2014/main" id="{33637EAF-7BD7-5B49-A317-5DD711D6E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345" y="718457"/>
                        <a:ext cx="8251610" cy="6008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51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FA7C-F08E-E248-9A6A-924840A2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6034"/>
          </a:xfrm>
        </p:spPr>
        <p:txBody>
          <a:bodyPr/>
          <a:lstStyle/>
          <a:p>
            <a:r>
              <a:rPr lang="en-US" dirty="0"/>
              <a:t>Concrete Architecture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EB77E2-809A-1844-8A30-9CEE20DD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12192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61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8051-DF7D-EB40-8E10-888B119E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4" y="365125"/>
            <a:ext cx="10828506" cy="1325563"/>
          </a:xfrm>
        </p:spPr>
        <p:txBody>
          <a:bodyPr/>
          <a:lstStyle/>
          <a:p>
            <a:r>
              <a:rPr lang="en-US" dirty="0"/>
              <a:t>Big Ball of Mud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3E51CC0-C131-6E49-9CAF-165772AF7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95" y="152244"/>
            <a:ext cx="7746586" cy="65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5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8D62-4237-E141-A953-749D3486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934994" cy="1045029"/>
          </a:xfrm>
        </p:spPr>
        <p:txBody>
          <a:bodyPr>
            <a:normAutofit/>
          </a:bodyPr>
          <a:lstStyle/>
          <a:p>
            <a:r>
              <a:rPr lang="en-US" dirty="0"/>
              <a:t>Detecting Copying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076E0D-8717-5744-A9ED-73C2131F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823247"/>
            <a:ext cx="10608621" cy="60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9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11E9-7084-6D42-9CBF-3A5428D9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Copyright Infringement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C9C89-75BD-2C46-8865-DE195E13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770"/>
            <a:ext cx="10515600" cy="4800599"/>
          </a:xfrm>
        </p:spPr>
        <p:txBody>
          <a:bodyPr>
            <a:normAutofit/>
          </a:bodyPr>
          <a:lstStyle/>
          <a:p>
            <a:r>
              <a:rPr lang="en-US" dirty="0"/>
              <a:t>Code is rarely copied verbatim</a:t>
            </a:r>
          </a:p>
          <a:p>
            <a:r>
              <a:rPr lang="en-US" dirty="0"/>
              <a:t>Frequent modifications - of any code</a:t>
            </a:r>
          </a:p>
          <a:p>
            <a:pPr lvl="1"/>
            <a:r>
              <a:rPr lang="en-US" dirty="0"/>
              <a:t>To introduce/change features</a:t>
            </a:r>
          </a:p>
          <a:p>
            <a:pPr lvl="1"/>
            <a:r>
              <a:rPr lang="en-US" dirty="0"/>
              <a:t>To hide detection</a:t>
            </a:r>
          </a:p>
          <a:p>
            <a:r>
              <a:rPr lang="en-US" dirty="0"/>
              <a:t>Many possible reasons for correlation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Third-party source code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Code generation tools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Commonly used elements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Common algorithms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Common author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Copying (plagiarism, copyright infringement)</a:t>
            </a:r>
          </a:p>
        </p:txBody>
      </p:sp>
    </p:spTree>
    <p:extLst>
      <p:ext uri="{BB962C8B-B14F-4D97-AF65-F5344CB8AC3E}">
        <p14:creationId xmlns:p14="http://schemas.microsoft.com/office/powerpoint/2010/main" val="3295487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BC95-0DC2-FF47-AB1B-38A9E5DC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Third-Party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ED71-91BB-B34A-8753-3BE732A1F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5159829"/>
          </a:xfrm>
        </p:spPr>
        <p:txBody>
          <a:bodyPr>
            <a:normAutofit/>
          </a:bodyPr>
          <a:lstStyle/>
          <a:p>
            <a:r>
              <a:rPr lang="en-US" dirty="0"/>
              <a:t>Just Google it!</a:t>
            </a:r>
          </a:p>
          <a:p>
            <a:pPr lvl="1"/>
            <a:r>
              <a:rPr lang="en-US" dirty="0"/>
              <a:t>Lots and lots of code out there</a:t>
            </a:r>
          </a:p>
          <a:p>
            <a:pPr lvl="1"/>
            <a:r>
              <a:rPr lang="en-US" dirty="0"/>
              <a:t>If you don’t find it  </a:t>
            </a:r>
            <a:r>
              <a:rPr lang="en-US" sz="2800" dirty="0"/>
              <a:t>☞</a:t>
            </a:r>
            <a:r>
              <a:rPr lang="en-US" dirty="0"/>
              <a:t> it’s been copied</a:t>
            </a:r>
          </a:p>
          <a:p>
            <a:r>
              <a:rPr lang="en-US" dirty="0"/>
              <a:t>Open-source DB search is more limited</a:t>
            </a:r>
          </a:p>
          <a:p>
            <a:r>
              <a:rPr lang="en-US" dirty="0"/>
              <a:t>Even rare / “hidden” code is likely to be indexed by Google</a:t>
            </a:r>
          </a:p>
          <a:p>
            <a:pPr lvl="1"/>
            <a:r>
              <a:rPr lang="en-US" dirty="0"/>
              <a:t>COTS won’t show up on either</a:t>
            </a:r>
          </a:p>
          <a:p>
            <a:pPr lvl="1"/>
            <a:r>
              <a:rPr lang="en-US" dirty="0"/>
              <a:t>User guides might</a:t>
            </a:r>
          </a:p>
          <a:p>
            <a:r>
              <a:rPr lang="en-US" dirty="0"/>
              <a:t>Tools that can aid with this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SourceDetective</a:t>
            </a:r>
            <a:r>
              <a:rPr lang="en-US" dirty="0"/>
              <a:t> by S.A.F.E. </a:t>
            </a:r>
            <a:r>
              <a:rPr lang="en-US" dirty="0" err="1"/>
              <a:t>corp</a:t>
            </a:r>
            <a:endParaRPr lang="en-US" dirty="0"/>
          </a:p>
          <a:p>
            <a:pPr lvl="1"/>
            <a:r>
              <a:rPr lang="en-US" dirty="0"/>
              <a:t>Allows automated filtering of “false positives”</a:t>
            </a:r>
          </a:p>
          <a:p>
            <a:pPr lvl="1"/>
            <a:r>
              <a:rPr lang="en-US" dirty="0"/>
              <a:t>Ultimately, manual inspection is required</a:t>
            </a:r>
          </a:p>
        </p:txBody>
      </p:sp>
    </p:spTree>
    <p:extLst>
      <p:ext uri="{BB962C8B-B14F-4D97-AF65-F5344CB8AC3E}">
        <p14:creationId xmlns:p14="http://schemas.microsoft.com/office/powerpoint/2010/main" val="109573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238E-ACD4-DD40-9F90-3FED52C5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</a:t>
            </a:r>
            <a:r>
              <a:rPr lang="en-US" dirty="0" err="1"/>
              <a:t>CodeGen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87AB9-F879-3844-80E4-FFE80FCE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Unusual patterns in variable names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C_ASSERT_H_3803b949_b422_4377_8713_ce606f29d546</a:t>
            </a:r>
          </a:p>
          <a:p>
            <a:r>
              <a:rPr lang="en-US" dirty="0">
                <a:cs typeface="Courier New" panose="02070309020205020404" pitchFamily="49" charset="0"/>
              </a:rPr>
              <a:t>Google for it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People are likely to have posted snippets</a:t>
            </a:r>
          </a:p>
          <a:p>
            <a:r>
              <a:rPr lang="en-US" dirty="0">
                <a:cs typeface="Courier New" panose="02070309020205020404" pitchFamily="49" charset="0"/>
              </a:rPr>
              <a:t>Hints in comments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The code may say it’s automatically generated</a:t>
            </a:r>
          </a:p>
          <a:p>
            <a:r>
              <a:rPr lang="en-US" dirty="0">
                <a:cs typeface="Courier New" panose="02070309020205020404" pitchFamily="49" charset="0"/>
              </a:rPr>
              <a:t>Too much overlap may be due to copying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How much do you automatically generate?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What parameters do you supply?</a:t>
            </a:r>
          </a:p>
          <a:p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06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60410-268A-3B47-90BC-3FA4EB0B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Common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3638-D490-444F-9829-7EEE0022C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account for standards</a:t>
            </a:r>
          </a:p>
          <a:p>
            <a:pPr lvl="1"/>
            <a:r>
              <a:rPr lang="en-US" dirty="0"/>
              <a:t>Caution: that only goes so far</a:t>
            </a:r>
          </a:p>
          <a:p>
            <a:r>
              <a:rPr lang="en-US" dirty="0"/>
              <a:t>Atypical code “elements”</a:t>
            </a:r>
          </a:p>
          <a:p>
            <a:pPr lvl="1"/>
            <a:r>
              <a:rPr lang="en-US" dirty="0"/>
              <a:t>Whitespace</a:t>
            </a:r>
          </a:p>
          <a:p>
            <a:pPr lvl="1"/>
            <a:r>
              <a:rPr lang="en-US" dirty="0"/>
              <a:t>Indentation</a:t>
            </a:r>
          </a:p>
          <a:p>
            <a:pPr lvl="1"/>
            <a:r>
              <a:rPr lang="en-US" dirty="0"/>
              <a:t>Filenames</a:t>
            </a:r>
          </a:p>
          <a:p>
            <a:pPr lvl="1"/>
            <a:r>
              <a:rPr lang="en-US" dirty="0"/>
              <a:t>Directory names</a:t>
            </a:r>
          </a:p>
          <a:p>
            <a:pPr lvl="1"/>
            <a:r>
              <a:rPr lang="en-US" dirty="0"/>
              <a:t>Directory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2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050C-B187-EA46-B86F-75AAA2D3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Common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88965-8460-0A45-BF30-42DFB835E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Googling is a first step</a:t>
            </a:r>
          </a:p>
          <a:p>
            <a:pPr lvl="1"/>
            <a:r>
              <a:rPr lang="en-US" dirty="0"/>
              <a:t>Can be “fooled” with (simple) obfuscation</a:t>
            </a:r>
          </a:p>
          <a:p>
            <a:r>
              <a:rPr lang="en-US" dirty="0"/>
              <a:t>Must rely on program analysis</a:t>
            </a:r>
          </a:p>
          <a:p>
            <a:pPr lvl="1"/>
            <a:r>
              <a:rPr lang="en-US" dirty="0"/>
              <a:t>AST</a:t>
            </a:r>
          </a:p>
          <a:p>
            <a:pPr lvl="1"/>
            <a:r>
              <a:rPr lang="en-US" dirty="0"/>
              <a:t>CFG</a:t>
            </a:r>
          </a:p>
          <a:p>
            <a:pPr lvl="1"/>
            <a:r>
              <a:rPr lang="en-US" dirty="0"/>
              <a:t>DFG</a:t>
            </a:r>
          </a:p>
          <a:p>
            <a:pPr lvl="1"/>
            <a:r>
              <a:rPr lang="en-US" dirty="0"/>
              <a:t>PDG</a:t>
            </a:r>
          </a:p>
          <a:p>
            <a:r>
              <a:rPr lang="en-US" dirty="0"/>
              <a:t>Requires more sophisticated approaches</a:t>
            </a:r>
          </a:p>
          <a:p>
            <a:pPr lvl="1"/>
            <a:r>
              <a:rPr lang="en-US" dirty="0"/>
              <a:t>E.g., graph matching/similarity</a:t>
            </a:r>
          </a:p>
        </p:txBody>
      </p:sp>
    </p:spTree>
    <p:extLst>
      <p:ext uri="{BB962C8B-B14F-4D97-AF65-F5344CB8AC3E}">
        <p14:creationId xmlns:p14="http://schemas.microsoft.com/office/powerpoint/2010/main" val="3159098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2A1A-48E6-CD4C-BB8D-D41AE184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Example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E125E148-0644-1940-A44F-63B6C4821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1897" y="34200"/>
            <a:ext cx="5792075" cy="6789600"/>
          </a:xfrm>
        </p:spPr>
      </p:pic>
    </p:spTree>
    <p:extLst>
      <p:ext uri="{BB962C8B-B14F-4D97-AF65-F5344CB8AC3E}">
        <p14:creationId xmlns:p14="http://schemas.microsoft.com/office/powerpoint/2010/main" val="2094776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2A1A-48E6-CD4C-BB8D-D41AE184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PDG Example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123133BC-F3FF-4E4A-B491-645503597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1049" y="65314"/>
            <a:ext cx="7182762" cy="6727371"/>
          </a:xfrm>
        </p:spPr>
      </p:pic>
    </p:spTree>
    <p:extLst>
      <p:ext uri="{BB962C8B-B14F-4D97-AF65-F5344CB8AC3E}">
        <p14:creationId xmlns:p14="http://schemas.microsoft.com/office/powerpoint/2010/main" val="3151381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D220-F486-3342-A6AF-03F85859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3282065" cy="113646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 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6219-68A5-1F47-9881-CDA0A17C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007" y="13062"/>
            <a:ext cx="3282065" cy="2238472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int x = source();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if( x &lt; MAX 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y = 2*x;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sink(y);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421FB-A0DE-1C43-B7A6-F9F096458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85716"/>
            <a:ext cx="12192000" cy="426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28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D220-F486-3342-A6AF-03F85859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840" y="202134"/>
            <a:ext cx="3899516" cy="6063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Obfuscated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6219-68A5-1F47-9881-CDA0A17C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4" y="1270536"/>
            <a:ext cx="3282065" cy="2238472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int x = source();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if( x &lt; MAX 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y = 2*x;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sink(y);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C8C0B2-B54E-9843-AADD-B229440F716D}"/>
              </a:ext>
            </a:extLst>
          </p:cNvPr>
          <p:cNvSpPr txBox="1">
            <a:spLocks/>
          </p:cNvSpPr>
          <p:nvPr/>
        </p:nvSpPr>
        <p:spPr>
          <a:xfrm>
            <a:off x="8068747" y="1273249"/>
            <a:ext cx="4055878" cy="416705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boo()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int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x = lollipop();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int y =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int MIN = MAX;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if( MIN &gt;= y+1 )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a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(“before \n”);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w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a+MIN-MAX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candy(w);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(“after \n”);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3A2D268F-964C-0C4E-8848-300B2EAF5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166" y="2517605"/>
            <a:ext cx="2367666" cy="38034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177EA59-5F76-D842-B245-3AB45C087B08}"/>
              </a:ext>
            </a:extLst>
          </p:cNvPr>
          <p:cNvGrpSpPr/>
          <p:nvPr/>
        </p:nvGrpSpPr>
        <p:grpSpPr>
          <a:xfrm>
            <a:off x="3931920" y="3321920"/>
            <a:ext cx="980246" cy="175660"/>
            <a:chOff x="3931920" y="3147460"/>
            <a:chExt cx="980246" cy="4572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1A9DF1-E488-1949-A8F0-56086A496B93}"/>
                </a:ext>
              </a:extLst>
            </p:cNvPr>
            <p:cNvCxnSpPr/>
            <p:nvPr/>
          </p:nvCxnSpPr>
          <p:spPr>
            <a:xfrm>
              <a:off x="3931920" y="3147460"/>
              <a:ext cx="5230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75F6902-DB5E-414A-9EB6-61F41D9F4198}"/>
                </a:ext>
              </a:extLst>
            </p:cNvPr>
            <p:cNvCxnSpPr/>
            <p:nvPr/>
          </p:nvCxnSpPr>
          <p:spPr>
            <a:xfrm>
              <a:off x="4084320" y="3299860"/>
              <a:ext cx="5230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29A079-F1FE-9648-ADBD-4168DD16CA94}"/>
                </a:ext>
              </a:extLst>
            </p:cNvPr>
            <p:cNvCxnSpPr/>
            <p:nvPr/>
          </p:nvCxnSpPr>
          <p:spPr>
            <a:xfrm>
              <a:off x="4236720" y="3452260"/>
              <a:ext cx="5230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5675C88-27E3-8540-9F70-E978F5B2F656}"/>
                </a:ext>
              </a:extLst>
            </p:cNvPr>
            <p:cNvCxnSpPr/>
            <p:nvPr/>
          </p:nvCxnSpPr>
          <p:spPr>
            <a:xfrm>
              <a:off x="4389120" y="3604660"/>
              <a:ext cx="5230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9E5786-BAEE-EC48-8D8E-D7BB9DEEDB7F}"/>
              </a:ext>
            </a:extLst>
          </p:cNvPr>
          <p:cNvCxnSpPr/>
          <p:nvPr/>
        </p:nvCxnSpPr>
        <p:spPr>
          <a:xfrm>
            <a:off x="4389120" y="4071486"/>
            <a:ext cx="523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76B255-4869-0C44-87FF-B7F6E96E6DB2}"/>
              </a:ext>
            </a:extLst>
          </p:cNvPr>
          <p:cNvGrpSpPr/>
          <p:nvPr/>
        </p:nvGrpSpPr>
        <p:grpSpPr>
          <a:xfrm>
            <a:off x="4066670" y="4716781"/>
            <a:ext cx="827846" cy="117107"/>
            <a:chOff x="3931920" y="4677478"/>
            <a:chExt cx="827846" cy="11710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4C9870A-4CE3-5048-BBE6-423826A9BEF5}"/>
                </a:ext>
              </a:extLst>
            </p:cNvPr>
            <p:cNvCxnSpPr/>
            <p:nvPr/>
          </p:nvCxnSpPr>
          <p:spPr>
            <a:xfrm>
              <a:off x="3931920" y="4677478"/>
              <a:ext cx="5230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9CF793D-EE42-4D48-B40C-B5C89B34E562}"/>
                </a:ext>
              </a:extLst>
            </p:cNvPr>
            <p:cNvCxnSpPr/>
            <p:nvPr/>
          </p:nvCxnSpPr>
          <p:spPr>
            <a:xfrm>
              <a:off x="4084320" y="4736031"/>
              <a:ext cx="5230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958EC82-96A9-8844-85E1-22A00ECFD434}"/>
                </a:ext>
              </a:extLst>
            </p:cNvPr>
            <p:cNvCxnSpPr/>
            <p:nvPr/>
          </p:nvCxnSpPr>
          <p:spPr>
            <a:xfrm>
              <a:off x="4236720" y="4794585"/>
              <a:ext cx="5230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57B9EE-7676-F746-8784-482AE71780CA}"/>
              </a:ext>
            </a:extLst>
          </p:cNvPr>
          <p:cNvCxnSpPr/>
          <p:nvPr/>
        </p:nvCxnSpPr>
        <p:spPr>
          <a:xfrm>
            <a:off x="4389120" y="5407794"/>
            <a:ext cx="523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8571E8-0DC1-854D-B28A-F0A99FFDD080}"/>
              </a:ext>
            </a:extLst>
          </p:cNvPr>
          <p:cNvCxnSpPr/>
          <p:nvPr/>
        </p:nvCxnSpPr>
        <p:spPr>
          <a:xfrm>
            <a:off x="4389120" y="5821680"/>
            <a:ext cx="523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9AD1-3AEE-3B47-A796-B82877B8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Obfuscated Code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EC1AC-8BDE-F743-A857-3902319A0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N-gram</a:t>
            </a:r>
          </a:p>
          <a:p>
            <a:pPr lvl="1"/>
            <a:r>
              <a:rPr lang="en-US" dirty="0"/>
              <a:t>Counts frequency of ASCII code occurrences within a string</a:t>
            </a:r>
          </a:p>
          <a:p>
            <a:pPr lvl="1"/>
            <a:r>
              <a:rPr lang="en-US" dirty="0"/>
              <a:t>Particular focus on special characters</a:t>
            </a:r>
          </a:p>
          <a:p>
            <a:r>
              <a:rPr lang="en-US" dirty="0"/>
              <a:t>Entropy</a:t>
            </a:r>
          </a:p>
          <a:p>
            <a:pPr lvl="1"/>
            <a:r>
              <a:rPr lang="en-US" dirty="0"/>
              <a:t>Measures byte distribution within a string</a:t>
            </a:r>
          </a:p>
          <a:p>
            <a:pPr lvl="1"/>
            <a:r>
              <a:rPr lang="en-US" dirty="0"/>
              <a:t>Particular focus on special characters</a:t>
            </a:r>
          </a:p>
          <a:p>
            <a:r>
              <a:rPr lang="en-US" dirty="0" err="1"/>
              <a:t>Wordsize</a:t>
            </a:r>
            <a:endParaRPr lang="en-US" dirty="0"/>
          </a:p>
          <a:p>
            <a:pPr lvl="1"/>
            <a:r>
              <a:rPr lang="en-US" dirty="0"/>
              <a:t>Longer statements have a higher probability of being obfuscated</a:t>
            </a:r>
          </a:p>
        </p:txBody>
      </p:sp>
    </p:spTree>
    <p:extLst>
      <p:ext uri="{BB962C8B-B14F-4D97-AF65-F5344CB8AC3E}">
        <p14:creationId xmlns:p14="http://schemas.microsoft.com/office/powerpoint/2010/main" val="589856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5DD9-DA6C-B746-AED9-67F2E5B3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Common Author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F143D-AFDD-3A47-A6A6-189FDE6ED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Incidental correlation</a:t>
            </a:r>
          </a:p>
          <a:p>
            <a:r>
              <a:rPr lang="en-US" dirty="0"/>
              <a:t>Personal coding and commenting style</a:t>
            </a:r>
          </a:p>
          <a:p>
            <a:r>
              <a:rPr lang="en-US" dirty="0"/>
              <a:t>Preference for certain functions/instructions</a:t>
            </a:r>
          </a:p>
          <a:p>
            <a:r>
              <a:rPr lang="en-US" dirty="0"/>
              <a:t>Preference for certain phrases</a:t>
            </a:r>
          </a:p>
          <a:p>
            <a:pPr lvl="1"/>
            <a:r>
              <a:rPr lang="en-US" dirty="0"/>
              <a:t>Spelling, punctuation, grammar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Don’t discard this off the bat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2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0CCA-B06E-1A4C-B575-811529FB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42BB-05A3-F442-9B59-153EA969F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code can be used in many programs</a:t>
            </a:r>
          </a:p>
          <a:p>
            <a:r>
              <a:rPr lang="en-US" dirty="0"/>
              <a:t>OSS is freely and widely available</a:t>
            </a:r>
          </a:p>
          <a:p>
            <a:pPr lvl="1"/>
            <a:r>
              <a:rPr lang="en-US" dirty="0"/>
              <a:t>E.g., Android, Java, Apache</a:t>
            </a:r>
          </a:p>
          <a:p>
            <a:r>
              <a:rPr lang="en-US" dirty="0"/>
              <a:t>Third-party libraries can be purchased</a:t>
            </a:r>
          </a:p>
          <a:p>
            <a:pPr lvl="1"/>
            <a:r>
              <a:rPr lang="en-US" dirty="0"/>
              <a:t>E.g., domain-specific software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70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11B1-BCF0-0343-A1A4-7A86DF7C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So There’s Copying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CF722-C8A2-0C4C-B0AD-5F2283655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Copying need not be infringement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Did you have right to copy?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Was the copying substantial?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Is the original code creative?</a:t>
            </a:r>
          </a:p>
          <a:p>
            <a:r>
              <a:rPr lang="en-US" dirty="0"/>
              <a:t>Relevant factors</a:t>
            </a:r>
          </a:p>
          <a:p>
            <a:pPr lvl="1"/>
            <a:r>
              <a:rPr lang="en-US" dirty="0"/>
              <a:t>Relevant circumstances</a:t>
            </a:r>
          </a:p>
          <a:p>
            <a:pPr lvl="1"/>
            <a:r>
              <a:rPr lang="en-US" dirty="0"/>
              <a:t>Functionality that was copied</a:t>
            </a:r>
          </a:p>
          <a:p>
            <a:pPr lvl="1"/>
            <a:r>
              <a:rPr lang="en-US" dirty="0"/>
              <a:t>Difficulty of recreating from scratch</a:t>
            </a:r>
          </a:p>
          <a:p>
            <a:pPr lvl="1"/>
            <a:r>
              <a:rPr lang="en-US" dirty="0"/>
              <a:t>Importance of the code</a:t>
            </a:r>
          </a:p>
        </p:txBody>
      </p:sp>
    </p:spTree>
    <p:extLst>
      <p:ext uri="{BB962C8B-B14F-4D97-AF65-F5344CB8AC3E}">
        <p14:creationId xmlns:p14="http://schemas.microsoft.com/office/powerpoint/2010/main" val="2059723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0869-B544-5244-8404-5D697025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to 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A3475-E553-3646-9F58-BA320334F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own the copyright</a:t>
            </a:r>
          </a:p>
          <a:p>
            <a:r>
              <a:rPr lang="en-US" dirty="0"/>
              <a:t>Copying is for fair use</a:t>
            </a:r>
          </a:p>
          <a:p>
            <a:r>
              <a:rPr lang="en-US" dirty="0"/>
              <a:t>You were given the authority of the owner</a:t>
            </a:r>
          </a:p>
        </p:txBody>
      </p:sp>
    </p:spTree>
    <p:extLst>
      <p:ext uri="{BB962C8B-B14F-4D97-AF65-F5344CB8AC3E}">
        <p14:creationId xmlns:p14="http://schemas.microsoft.com/office/powerpoint/2010/main" val="3573062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9310-A529-C844-9B8C-7597B261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Copying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60ED3-1398-534A-8DD9-393AE3BEC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measure is the fraction of copied code</a:t>
            </a:r>
          </a:p>
          <a:p>
            <a:pPr lvl="1"/>
            <a:r>
              <a:rPr lang="en-US" dirty="0"/>
              <a:t>Is this a good argument?</a:t>
            </a:r>
          </a:p>
          <a:p>
            <a:r>
              <a:rPr lang="en-US" dirty="0"/>
              <a:t>Another measure is the importance of the copied code</a:t>
            </a:r>
          </a:p>
          <a:p>
            <a:pPr lvl="1"/>
            <a:r>
              <a:rPr lang="en-US" dirty="0"/>
              <a:t>How do you determine this?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Complexity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Function points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Difficulty of recreating from scratch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FB6A-AC5A-6448-8741-78762016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Creative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9459-C4FC-4F4B-BD24-B8A198EB6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creative works are subject to copyright</a:t>
            </a:r>
          </a:p>
          <a:p>
            <a:r>
              <a:rPr lang="en-US" dirty="0"/>
              <a:t>Gray area</a:t>
            </a:r>
          </a:p>
          <a:p>
            <a:r>
              <a:rPr lang="en-US" dirty="0"/>
              <a:t>Is this creative?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E66B50-155A-9142-9E74-90961FAB2B3A}"/>
              </a:ext>
            </a:extLst>
          </p:cNvPr>
          <p:cNvSpPr txBox="1">
            <a:spLocks/>
          </p:cNvSpPr>
          <p:nvPr/>
        </p:nvSpPr>
        <p:spPr>
          <a:xfrm>
            <a:off x="1288984" y="3429000"/>
            <a:ext cx="3282065" cy="22384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int x = source();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if( x &lt; MAX 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y = 2*x;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sink(y);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11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ED01-1DD6-F640-8787-46620B6F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Copyright Infringement Case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90C83-2524-AC42-8639-16C031864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Computer Associates International Inc. v. Altai Inc.</a:t>
            </a:r>
            <a:r>
              <a:rPr lang="en-US" dirty="0"/>
              <a:t> (1992)</a:t>
            </a:r>
          </a:p>
          <a:p>
            <a:r>
              <a:rPr lang="en-US" dirty="0"/>
              <a:t>CA’s OS-level job scheduling program</a:t>
            </a:r>
          </a:p>
          <a:p>
            <a:pPr lvl="1"/>
            <a:r>
              <a:rPr lang="en-US" dirty="0"/>
              <a:t>CA Scheduler</a:t>
            </a:r>
          </a:p>
          <a:p>
            <a:pPr lvl="1"/>
            <a:r>
              <a:rPr lang="en-US" dirty="0"/>
              <a:t>Sorts, executes, and controls jobs submitted to a computer</a:t>
            </a:r>
          </a:p>
          <a:p>
            <a:pPr lvl="1"/>
            <a:r>
              <a:rPr lang="en-US" dirty="0"/>
              <a:t>Written for IBM System 370 </a:t>
            </a:r>
          </a:p>
          <a:p>
            <a:pPr lvl="1"/>
            <a:r>
              <a:rPr lang="en-US" dirty="0"/>
              <a:t>Running on three OSs: DOS/VSE, MVS, VM/CMS</a:t>
            </a:r>
          </a:p>
          <a:p>
            <a:pPr lvl="1"/>
            <a:r>
              <a:rPr lang="en-US" dirty="0"/>
              <a:t>CA Scheduler’s Adapter interfaces with all three Oss</a:t>
            </a:r>
          </a:p>
          <a:p>
            <a:r>
              <a:rPr lang="en-US" dirty="0"/>
              <a:t>Altai’s OS scheduler</a:t>
            </a:r>
          </a:p>
          <a:p>
            <a:pPr lvl="1"/>
            <a:r>
              <a:rPr lang="en-US" dirty="0"/>
              <a:t>Zeke for MVS</a:t>
            </a:r>
          </a:p>
          <a:p>
            <a:pPr lvl="1"/>
            <a:r>
              <a:rPr lang="en-US" dirty="0"/>
              <a:t>OSCAR 3.4 performs the same operation as CA’s Adapter</a:t>
            </a:r>
          </a:p>
        </p:txBody>
      </p:sp>
    </p:spTree>
    <p:extLst>
      <p:ext uri="{BB962C8B-B14F-4D97-AF65-F5344CB8AC3E}">
        <p14:creationId xmlns:p14="http://schemas.microsoft.com/office/powerpoint/2010/main" val="2368208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ED01-1DD6-F640-8787-46620B6F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Copyright Infringement Case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90C83-2524-AC42-8639-16C031864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Altai’s OS scheduler</a:t>
            </a:r>
          </a:p>
          <a:p>
            <a:pPr lvl="1"/>
            <a:r>
              <a:rPr lang="en-US" dirty="0"/>
              <a:t>Zeke for MVS</a:t>
            </a:r>
          </a:p>
          <a:p>
            <a:pPr lvl="1"/>
            <a:r>
              <a:rPr lang="en-US" dirty="0"/>
              <a:t>OSCAR 3.4 performs the same operation as CA’s Adapter</a:t>
            </a:r>
          </a:p>
          <a:p>
            <a:pPr lvl="1"/>
            <a:r>
              <a:rPr lang="en-US" dirty="0"/>
              <a:t>OSCAR 3.4 was implemented by a former CA employee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Infringes</a:t>
            </a:r>
          </a:p>
          <a:p>
            <a:r>
              <a:rPr lang="en-US" dirty="0"/>
              <a:t>CA sued Altai for copyright infringement</a:t>
            </a:r>
          </a:p>
          <a:p>
            <a:pPr lvl="1"/>
            <a:r>
              <a:rPr lang="en-US" dirty="0"/>
              <a:t>Altai threw out OSCAR 3.4</a:t>
            </a:r>
          </a:p>
          <a:p>
            <a:pPr lvl="1"/>
            <a:r>
              <a:rPr lang="en-US" dirty="0"/>
              <a:t>Clean-room implementation of OSCAR 3.5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Does not infringe</a:t>
            </a:r>
          </a:p>
        </p:txBody>
      </p:sp>
    </p:spTree>
    <p:extLst>
      <p:ext uri="{BB962C8B-B14F-4D97-AF65-F5344CB8AC3E}">
        <p14:creationId xmlns:p14="http://schemas.microsoft.com/office/powerpoint/2010/main" val="2113824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ED01-1DD6-F640-8787-46620B6F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Copyright Infringement Case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90C83-2524-AC42-8639-16C031864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 claimed non-literal infringement</a:t>
            </a:r>
          </a:p>
          <a:p>
            <a:pPr lvl="1"/>
            <a:r>
              <a:rPr lang="en-US" dirty="0"/>
              <a:t>Code is not the same but underlying idea is</a:t>
            </a:r>
          </a:p>
          <a:p>
            <a:r>
              <a:rPr lang="en-US" dirty="0"/>
              <a:t>Appellate court created a test for “substantial similarity”</a:t>
            </a:r>
          </a:p>
          <a:p>
            <a:r>
              <a:rPr lang="en-US" dirty="0"/>
              <a:t>Abstraction-filtration-comparison test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Abstract the code into a higher-level representation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Filter out protectable from non-protectable elements</a:t>
            </a:r>
            <a:endParaRPr lang="en-US" baseline="30000" dirty="0"/>
          </a:p>
          <a:p>
            <a:pPr lvl="2"/>
            <a:r>
              <a:rPr lang="en-US" dirty="0"/>
              <a:t>Known optimization techniques</a:t>
            </a:r>
          </a:p>
          <a:p>
            <a:pPr lvl="2"/>
            <a:r>
              <a:rPr lang="en-US" dirty="0"/>
              <a:t>OS interfacing functionality</a:t>
            </a:r>
          </a:p>
          <a:p>
            <a:pPr lvl="2"/>
            <a:r>
              <a:rPr lang="en-US" dirty="0"/>
              <a:t>Open-source functionality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Compare the abstract, filtered functions</a:t>
            </a:r>
          </a:p>
        </p:txBody>
      </p:sp>
    </p:spTree>
    <p:extLst>
      <p:ext uri="{BB962C8B-B14F-4D97-AF65-F5344CB8AC3E}">
        <p14:creationId xmlns:p14="http://schemas.microsoft.com/office/powerpoint/2010/main" val="1043393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4B73-4047-5849-B7FF-94E97CD8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A-F-C Test in </a:t>
            </a:r>
            <a:r>
              <a:rPr lang="en-US" dirty="0" err="1"/>
              <a:t>CodeSuite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CC8A-7D2F-FF4F-BFDF-E998CCE1A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  <a:p>
            <a:pPr lvl="1"/>
            <a:r>
              <a:rPr lang="en-US" dirty="0"/>
              <a:t>Extracts instruction sequences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(x &gt; y)</a:t>
            </a:r>
            <a:r>
              <a:rPr lang="en-US" dirty="0">
                <a:cs typeface="Courier New" panose="02070309020205020404" pitchFamily="49" charset="0"/>
              </a:rPr>
              <a:t>   </a:t>
            </a:r>
            <a:r>
              <a:rPr lang="en-US" dirty="0"/>
              <a:t>is considered the same as </a:t>
            </a:r>
            <a:br>
              <a:rPr lang="en-US" dirty="0"/>
            </a:br>
            <a:r>
              <a:rPr lang="en-US" dirty="0"/>
              <a:t>       </a:t>
            </a:r>
            <a:r>
              <a:rPr lang="en-US" sz="2000" dirty="0"/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(sqrt(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== 3.1415926)</a:t>
            </a:r>
          </a:p>
          <a:p>
            <a:r>
              <a:rPr lang="en-US" dirty="0">
                <a:cs typeface="Courier New" panose="02070309020205020404" pitchFamily="49" charset="0"/>
              </a:rPr>
              <a:t>Filtration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Allows user to specify non-protectable code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Allows </a:t>
            </a:r>
            <a:r>
              <a:rPr lang="en-US" dirty="0" err="1">
                <a:cs typeface="Courier New" panose="02070309020205020404" pitchFamily="49" charset="0"/>
              </a:rPr>
              <a:t>SourceDetective</a:t>
            </a:r>
            <a:r>
              <a:rPr lang="en-US" dirty="0">
                <a:cs typeface="Courier New" panose="02070309020205020404" pitchFamily="49" charset="0"/>
              </a:rPr>
              <a:t> to filter out elements found on the Internet</a:t>
            </a:r>
          </a:p>
          <a:p>
            <a:r>
              <a:rPr lang="en-US" dirty="0">
                <a:cs typeface="Courier New" panose="02070309020205020404" pitchFamily="49" charset="0"/>
              </a:rPr>
              <a:t>Comparison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Simple side-by-side analysis of instruction sequences</a:t>
            </a:r>
          </a:p>
        </p:txBody>
      </p:sp>
    </p:spTree>
    <p:extLst>
      <p:ext uri="{BB962C8B-B14F-4D97-AF65-F5344CB8AC3E}">
        <p14:creationId xmlns:p14="http://schemas.microsoft.com/office/powerpoint/2010/main" val="1398877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174C-4CEE-F242-A2FD-95CA1D5E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55900" cy="1793875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Abstraction Level?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570098D3-D11F-7C4C-BAE8-ED28D2B4E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284" y="0"/>
            <a:ext cx="727263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4FCEAE-D8CD-0944-B10B-1BB386252E74}"/>
              </a:ext>
            </a:extLst>
          </p:cNvPr>
          <p:cNvSpPr txBox="1"/>
          <p:nvPr/>
        </p:nvSpPr>
        <p:spPr>
          <a:xfrm>
            <a:off x="10033000" y="6108700"/>
            <a:ext cx="18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20% of </a:t>
            </a:r>
            <a:r>
              <a:rPr lang="en-US" dirty="0" err="1"/>
              <a:t>CodeSuite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97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174C-4CEE-F242-A2FD-95CA1D5E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55900" cy="1793875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Abstraction Level?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6AA7DA-E243-3B47-BFD1-9F980FA08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928" y="0"/>
            <a:ext cx="6003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40F2-46F4-4943-A55E-9825A5E2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Generation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776BB-1CB5-5E42-B246-9F06402F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similar identifiers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/>
              <a:t>Classes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Properties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Rely on templates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Results in shared patterns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52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174C-4CEE-F242-A2FD-95CA1D5E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55900" cy="1793875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Abstraction Level?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625EAAA-C232-FB41-B549-4CC65E7A5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33600"/>
            <a:ext cx="3352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60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174C-4CEE-F242-A2FD-95CA1D5E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55900" cy="1793875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Abstraction Level?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570098D3-D11F-7C4C-BAE8-ED28D2B4E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438284"/>
            <a:ext cx="4525315" cy="426731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B0CD6D-3F9D-8B47-BC16-BB6B63A2B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32" y="2298641"/>
            <a:ext cx="3980260" cy="45466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6403539-2481-3D4A-9C3E-1EFDEE108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609" y="3429000"/>
            <a:ext cx="2545191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51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6B6B-2059-3146-BEEF-91149B0B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940300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Copyright Infringement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DAF53-D37C-DB47-BBE4-D778E4E2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1025"/>
            <a:ext cx="4279900" cy="6276974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Unzip all files to make sure that there are no compressed directories or files that would otherwise escape analysis.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When examining binary files, check for and run any installers so that their output executables can be examined directly.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Search the entire directory tree and note all file types, looking for all source code files.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Perform global searches of directories with a tool that can examine text and binary files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/>
              <a:t>Check for the string “Copyright” in all of the files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/>
              <a:t>Check the files for the names of all companies involved in the litigation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/>
              <a:t>Check the files for the names of programmers at all companies involved in the litigation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/>
              <a:t>Check the files for any technical or business terms that may directly relate to the technology or industry at issue in the case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Check for any third-party files among the code being examined.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Set up </a:t>
            </a:r>
            <a:r>
              <a:rPr lang="en-US" sz="3200" dirty="0" err="1"/>
              <a:t>CodeSuite</a:t>
            </a:r>
            <a:r>
              <a:rPr lang="en-US" sz="3200" dirty="0"/>
              <a:t> and report the indicated cost to the client, for approval, before running the analysis.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76A6DF-E565-2548-A1A7-6BDCEEC8969F}"/>
              </a:ext>
            </a:extLst>
          </p:cNvPr>
          <p:cNvSpPr txBox="1">
            <a:spLocks/>
          </p:cNvSpPr>
          <p:nvPr/>
        </p:nvSpPr>
        <p:spPr>
          <a:xfrm>
            <a:off x="4279900" y="581025"/>
            <a:ext cx="3987800" cy="6276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sz="3200" dirty="0"/>
              <a:t>Run </a:t>
            </a:r>
            <a:r>
              <a:rPr lang="en-US" sz="3200" dirty="0" err="1"/>
              <a:t>CodeSuite</a:t>
            </a:r>
            <a:r>
              <a:rPr lang="en-US" sz="3200" dirty="0"/>
              <a:t> with a high file threshold of at least 64 files to compensate for future filtering.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200" dirty="0"/>
              <a:t>Export the </a:t>
            </a:r>
            <a:r>
              <a:rPr lang="en-US" sz="3200" dirty="0" err="1"/>
              <a:t>CodeSuite</a:t>
            </a:r>
            <a:r>
              <a:rPr lang="en-US" sz="3200" dirty="0"/>
              <a:t> database to an HTML report; filter out any obvious source code elements, files, and folders that are not of interest.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200" dirty="0"/>
              <a:t>9. Examine the file pairs with the highest scores to make an initial determination of whether copying occurred.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200" dirty="0"/>
              <a:t>10. Run </a:t>
            </a:r>
            <a:r>
              <a:rPr lang="en-US" sz="3200" dirty="0" err="1"/>
              <a:t>SourceDetective</a:t>
            </a:r>
            <a:r>
              <a:rPr lang="en-US" sz="3200" dirty="0"/>
              <a:t> on the </a:t>
            </a:r>
            <a:r>
              <a:rPr lang="en-US" sz="3200" dirty="0" err="1"/>
              <a:t>CodeSuite</a:t>
            </a:r>
            <a:r>
              <a:rPr lang="en-US" sz="3200" dirty="0"/>
              <a:t> database; filter out commonly used elements.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/>
              <a:t>Determine an appropriate hit level to filter.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/>
              <a:t>Filter the high hit count matches out of the database.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/>
              <a:t>Filter out elements with low hit counts that seem unimportant.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200" dirty="0"/>
              <a:t>Eliminate elements that correlate because of third-party code, </a:t>
            </a:r>
            <a:r>
              <a:rPr lang="en-US" sz="3200" dirty="0" err="1"/>
              <a:t>codegen</a:t>
            </a:r>
            <a:r>
              <a:rPr lang="en-US" sz="3200" dirty="0"/>
              <a:t>, common elements, algorithms, and authors.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200" dirty="0"/>
              <a:t>Examine the code around every remaining matching element after filtering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17356E-C37C-BE40-8266-D5FD0DCB673D}"/>
              </a:ext>
            </a:extLst>
          </p:cNvPr>
          <p:cNvSpPr txBox="1">
            <a:spLocks/>
          </p:cNvSpPr>
          <p:nvPr/>
        </p:nvSpPr>
        <p:spPr>
          <a:xfrm>
            <a:off x="8229602" y="581024"/>
            <a:ext cx="3987800" cy="617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70000"/>
              </a:lnSpc>
              <a:buFont typeface="+mj-lt"/>
              <a:buAutoNum type="arabicPeriod" startAt="12"/>
            </a:pPr>
            <a:r>
              <a:rPr lang="en-US" sz="1800" dirty="0"/>
              <a:t>Report preliminary findings to client, especially identifiers, statements, and comments with zero Web matches.</a:t>
            </a:r>
          </a:p>
          <a:p>
            <a:pPr marL="514350" indent="-514350">
              <a:lnSpc>
                <a:spcPct val="70000"/>
              </a:lnSpc>
              <a:buFont typeface="+mj-lt"/>
              <a:buAutoNum type="arabicPeriod" startAt="12"/>
            </a:pPr>
            <a:r>
              <a:rPr lang="en-US" sz="1800" dirty="0"/>
              <a:t>Ask the client if there are certain elements (e.g., screen shots, identifier lists, etc.) in which they may be interested.</a:t>
            </a:r>
          </a:p>
          <a:p>
            <a:pPr marL="514350" indent="-514350">
              <a:lnSpc>
                <a:spcPct val="70000"/>
              </a:lnSpc>
              <a:buFont typeface="+mj-lt"/>
              <a:buAutoNum type="arabicPeriod" startAt="12"/>
            </a:pPr>
            <a:r>
              <a:rPr lang="en-US" sz="1800" dirty="0"/>
              <a:t>For each file in a folder of files being compared, examine the detailed report for the file that with highest correlation.</a:t>
            </a:r>
          </a:p>
          <a:p>
            <a:pPr marL="514350" indent="-514350">
              <a:lnSpc>
                <a:spcPct val="70000"/>
              </a:lnSpc>
              <a:buFont typeface="+mj-lt"/>
              <a:buAutoNum type="arabicPeriod" startAt="12"/>
            </a:pPr>
            <a:r>
              <a:rPr lang="en-US" sz="1800" dirty="0"/>
              <a:t>Examine all detailed reports for file pairs with correlation scores over a certain threshold. 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1800" dirty="0"/>
              <a:t>Compile a list of file pairs that require further examination. E.g.,</a:t>
            </a:r>
          </a:p>
          <a:p>
            <a:pPr marL="971550" lvl="1" indent="-514350">
              <a:lnSpc>
                <a:spcPct val="70000"/>
              </a:lnSpc>
              <a:buFont typeface="+mj-lt"/>
              <a:buAutoNum type="alphaLcParenR"/>
            </a:pPr>
            <a:r>
              <a:rPr lang="en-US" sz="1500" dirty="0"/>
              <a:t>Compile side-by-side screen shots of interesting code snippets.</a:t>
            </a:r>
          </a:p>
          <a:p>
            <a:pPr marL="971550" lvl="1" indent="-514350">
              <a:lnSpc>
                <a:spcPct val="70000"/>
              </a:lnSpc>
              <a:buFont typeface="+mj-lt"/>
              <a:buAutoNum type="alphaLcParenR"/>
            </a:pPr>
            <a:r>
              <a:rPr lang="en-US" sz="1500" dirty="0"/>
              <a:t>Create lists of interesting identifiers, statements, and comments.</a:t>
            </a:r>
          </a:p>
          <a:p>
            <a:pPr marL="971550" lvl="1" indent="-514350">
              <a:lnSpc>
                <a:spcPct val="70000"/>
              </a:lnSpc>
              <a:buFont typeface="+mj-lt"/>
              <a:buAutoNum type="alphaLcParenR"/>
            </a:pPr>
            <a:r>
              <a:rPr lang="en-US" sz="1500" dirty="0"/>
              <a:t>Create lists of interesting files.</a:t>
            </a:r>
          </a:p>
          <a:p>
            <a:pPr marL="514350" indent="-514350">
              <a:lnSpc>
                <a:spcPct val="70000"/>
              </a:lnSpc>
              <a:buFont typeface="+mj-lt"/>
              <a:buAutoNum type="arabicPeriod" startAt="12"/>
            </a:pPr>
            <a:r>
              <a:rPr lang="en-US" sz="1800" dirty="0"/>
              <a:t>Manually recheck the lines of interest inside the files before submitting a final report to the client.</a:t>
            </a:r>
          </a:p>
        </p:txBody>
      </p:sp>
    </p:spTree>
    <p:extLst>
      <p:ext uri="{BB962C8B-B14F-4D97-AF65-F5344CB8AC3E}">
        <p14:creationId xmlns:p14="http://schemas.microsoft.com/office/powerpoint/2010/main" val="36289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71DB-38C8-5B47-A697-256C0D9D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7646"/>
          </a:xfrm>
        </p:spPr>
        <p:txBody>
          <a:bodyPr/>
          <a:lstStyle/>
          <a:p>
            <a:pPr algn="ctr"/>
            <a:r>
              <a:rPr lang="en-US" sz="2800" dirty="0"/>
              <a:t>C++ Code for a Standard Windows Form in Visual Studio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266FE3-F47E-F442-ADED-83B9DFC762BC}"/>
              </a:ext>
            </a:extLst>
          </p:cNvPr>
          <p:cNvGrpSpPr/>
          <p:nvPr/>
        </p:nvGrpSpPr>
        <p:grpSpPr>
          <a:xfrm>
            <a:off x="11213" y="600892"/>
            <a:ext cx="5921125" cy="6091126"/>
            <a:chOff x="68422" y="1231528"/>
            <a:chExt cx="4524934" cy="5064841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090157F-3104-E44F-9576-9F20DF95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22" y="1231528"/>
              <a:ext cx="4524934" cy="2956633"/>
            </a:xfrm>
            <a:prstGeom prst="rect">
              <a:avLst/>
            </a:prstGeom>
          </p:spPr>
        </p:pic>
        <p:pic>
          <p:nvPicPr>
            <p:cNvPr id="11" name="Picture 10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A4A0E934-B596-BD4C-A59F-15BEC7A80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48" y="4188161"/>
              <a:ext cx="4147856" cy="210820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4D34CE-F382-A34D-802D-EFBC0DE6D685}"/>
              </a:ext>
            </a:extLst>
          </p:cNvPr>
          <p:cNvGrpSpPr/>
          <p:nvPr/>
        </p:nvGrpSpPr>
        <p:grpSpPr>
          <a:xfrm>
            <a:off x="6244046" y="600892"/>
            <a:ext cx="7372981" cy="6766560"/>
            <a:chOff x="6557555" y="1231528"/>
            <a:chExt cx="5634445" cy="5626472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38B18E3-FEE1-0140-A260-4D54725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7555" y="1231528"/>
              <a:ext cx="4576354" cy="3805058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CB06EEA-31F2-A942-A133-7D5B6D1B8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0405" y="4929761"/>
              <a:ext cx="4490654" cy="192823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4D4368-1AF8-BD45-8E9D-A7B7BF326146}"/>
                </a:ext>
              </a:extLst>
            </p:cNvPr>
            <p:cNvSpPr/>
            <p:nvPr/>
          </p:nvSpPr>
          <p:spPr>
            <a:xfrm>
              <a:off x="6901543" y="6413935"/>
              <a:ext cx="5290457" cy="444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19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CA4B-BF3A-6D4B-8101-C1945C42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4846"/>
          </a:xfrm>
        </p:spPr>
        <p:txBody>
          <a:bodyPr>
            <a:normAutofit/>
          </a:bodyPr>
          <a:lstStyle/>
          <a:p>
            <a:r>
              <a:rPr lang="en-US" dirty="0"/>
              <a:t>Commonly Used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AECA-7AC6-684E-A7E0-F5B815BD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8092"/>
            <a:ext cx="10515600" cy="56823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Universally taught terms and concepts</a:t>
            </a:r>
          </a:p>
          <a:p>
            <a:pPr lvl="1"/>
            <a:r>
              <a:rPr lang="en-US" dirty="0"/>
              <a:t>Initialize, iterate, terminate, pointer, field, null…</a:t>
            </a:r>
          </a:p>
          <a:p>
            <a:r>
              <a:rPr lang="en-US" dirty="0"/>
              <a:t>Commonly used identifiers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cs typeface="Courier New" panose="02070309020205020404" pitchFamily="49" charset="0"/>
              </a:rPr>
              <a:t>…</a:t>
            </a:r>
          </a:p>
          <a:p>
            <a:r>
              <a:rPr lang="en-US" dirty="0"/>
              <a:t>Commonly used abbreviations and acronyms</a:t>
            </a:r>
          </a:p>
          <a:p>
            <a:pPr lvl="1"/>
            <a:r>
              <a:rPr lang="en-US" dirty="0"/>
              <a:t>obj, </a:t>
            </a:r>
            <a:r>
              <a:rPr lang="en-US" dirty="0" err="1"/>
              <a:t>ptr</a:t>
            </a:r>
            <a:r>
              <a:rPr lang="en-US" dirty="0"/>
              <a:t>, </a:t>
            </a:r>
            <a:r>
              <a:rPr lang="en-US" dirty="0" err="1"/>
              <a:t>hw</a:t>
            </a:r>
            <a:r>
              <a:rPr lang="en-US" dirty="0"/>
              <a:t>, </a:t>
            </a:r>
            <a:r>
              <a:rPr lang="en-US" dirty="0" err="1"/>
              <a:t>sw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OSS, PLA, SOC, IOT, SDK, IDE…</a:t>
            </a:r>
          </a:p>
          <a:p>
            <a:r>
              <a:rPr lang="en-US" dirty="0"/>
              <a:t>Commonly used statements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dirty="0"/>
              <a:t>Domain-specific concepts</a:t>
            </a:r>
          </a:p>
          <a:p>
            <a:pPr lvl="1"/>
            <a:r>
              <a:rPr lang="en-US" dirty="0"/>
              <a:t>Credit, debit, transfer, interest</a:t>
            </a:r>
          </a:p>
          <a:p>
            <a:pPr lvl="1"/>
            <a:r>
              <a:rPr lang="en-US" dirty="0"/>
              <a:t>Takeoff, landing, roll, pitch, yaw, descent</a:t>
            </a:r>
          </a:p>
          <a:p>
            <a:pPr lvl="1"/>
            <a:r>
              <a:rPr lang="en-US" dirty="0"/>
              <a:t>Activity, fragment, service, content provider, broadcast receiver</a:t>
            </a:r>
          </a:p>
          <a:p>
            <a:pPr lvl="1"/>
            <a:r>
              <a:rPr lang="en-US" dirty="0"/>
              <a:t>Course, section, assignment, announcement, tool, grade</a:t>
            </a:r>
          </a:p>
        </p:txBody>
      </p:sp>
    </p:spTree>
    <p:extLst>
      <p:ext uri="{BB962C8B-B14F-4D97-AF65-F5344CB8AC3E}">
        <p14:creationId xmlns:p14="http://schemas.microsoft.com/office/powerpoint/2010/main" val="157424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9A8C-725F-B349-A875-7FA660EA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691"/>
            <a:ext cx="10515600" cy="1293223"/>
          </a:xfrm>
        </p:spPr>
        <p:txBody>
          <a:bodyPr/>
          <a:lstStyle/>
          <a:p>
            <a:r>
              <a:rPr lang="en-US" dirty="0"/>
              <a:t>Common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18B2-83E0-1240-9B75-35004A0B5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7"/>
            <a:ext cx="10515600" cy="4635546"/>
          </a:xfrm>
        </p:spPr>
        <p:txBody>
          <a:bodyPr/>
          <a:lstStyle/>
          <a:p>
            <a:r>
              <a:rPr lang="en-US" dirty="0"/>
              <a:t>Many trivial algorithms are commonly (re)used</a:t>
            </a:r>
          </a:p>
          <a:p>
            <a:pPr lvl="1"/>
            <a:r>
              <a:rPr lang="en-US" dirty="0"/>
              <a:t>E.g., sort, binary search</a:t>
            </a:r>
          </a:p>
          <a:p>
            <a:r>
              <a:rPr lang="en-US" dirty="0"/>
              <a:t>More complex  algorithms have known implementations</a:t>
            </a:r>
          </a:p>
          <a:p>
            <a:pPr lvl="1"/>
            <a:r>
              <a:rPr lang="en-US" dirty="0"/>
              <a:t>E.g., hashing functions </a:t>
            </a:r>
          </a:p>
          <a:p>
            <a:pPr lvl="1"/>
            <a:r>
              <a:rPr lang="en-US" dirty="0">
                <a:hlinkClick r:id="rId2"/>
              </a:rPr>
              <a:t>https://www.movable-type.co.uk/scripts/sha256.html</a:t>
            </a:r>
            <a:r>
              <a:rPr lang="en-US" dirty="0"/>
              <a:t> </a:t>
            </a:r>
          </a:p>
          <a:p>
            <a:r>
              <a:rPr lang="en-US" dirty="0"/>
              <a:t>Systems that deal with real-world phenomena share underlying science</a:t>
            </a:r>
          </a:p>
          <a:p>
            <a:pPr lvl="1"/>
            <a:r>
              <a:rPr lang="en-US" dirty="0"/>
              <a:t>Domain-specific concepts </a:t>
            </a:r>
            <a:r>
              <a:rPr lang="en-US" dirty="0">
                <a:sym typeface="Wingdings" pitchFamily="2" charset="2"/>
              </a:rPr>
              <a:t> domain-specific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CF08-26AF-2E41-A6D3-399778DC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Author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07D7B-C951-7947-8097-B986DF7F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Coding style</a:t>
            </a:r>
          </a:p>
          <a:p>
            <a:pPr lvl="1"/>
            <a:r>
              <a:rPr lang="en-US" dirty="0"/>
              <a:t>Individual</a:t>
            </a:r>
          </a:p>
          <a:p>
            <a:pPr lvl="1"/>
            <a:r>
              <a:rPr lang="en-US" dirty="0"/>
              <a:t>Organizational</a:t>
            </a:r>
          </a:p>
          <a:p>
            <a:r>
              <a:rPr lang="en-US" dirty="0"/>
              <a:t>Commenting practices</a:t>
            </a:r>
          </a:p>
          <a:p>
            <a:pPr lvl="1"/>
            <a:r>
              <a:rPr lang="en-US" dirty="0"/>
              <a:t>Detailed vs. brief comments</a:t>
            </a:r>
          </a:p>
          <a:p>
            <a:pPr lvl="1"/>
            <a:r>
              <a:rPr lang="en-US" dirty="0"/>
              <a:t>Class/file summaries</a:t>
            </a:r>
          </a:p>
          <a:p>
            <a:r>
              <a:rPr lang="en-US" dirty="0"/>
              <a:t>Constructing and formatting identifiers</a:t>
            </a:r>
          </a:p>
          <a:p>
            <a:r>
              <a:rPr lang="en-US" dirty="0"/>
              <a:t>Class and method sizes and structures</a:t>
            </a:r>
          </a:p>
          <a:p>
            <a:r>
              <a:rPr lang="en-US" dirty="0"/>
              <a:t>File and directory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2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7398-FE79-824C-B164-7848EAC1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4D9E0-CFA9-D443-B467-4ED252BE3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of the above </a:t>
            </a:r>
            <a:r>
              <a:rPr lang="en-US" sz="3600" dirty="0"/>
              <a:t>☞</a:t>
            </a:r>
            <a:r>
              <a:rPr lang="en-US" dirty="0"/>
              <a:t> copying/plagiarism</a:t>
            </a:r>
          </a:p>
          <a:p>
            <a:r>
              <a:rPr lang="en-US" dirty="0"/>
              <a:t>What about design copying?</a:t>
            </a:r>
          </a:p>
          <a:p>
            <a:pPr lvl="1"/>
            <a:r>
              <a:rPr lang="en-US" dirty="0"/>
              <a:t>Styles</a:t>
            </a:r>
          </a:p>
          <a:p>
            <a:pPr lvl="1"/>
            <a:r>
              <a:rPr lang="en-US" dirty="0"/>
              <a:t>Patterns</a:t>
            </a:r>
          </a:p>
          <a:p>
            <a:pPr lvl="1"/>
            <a:r>
              <a:rPr lang="en-US" dirty="0"/>
              <a:t>PLAs / DSSAs</a:t>
            </a:r>
          </a:p>
          <a:p>
            <a:pPr lvl="1"/>
            <a:r>
              <a:rPr lang="en-US" dirty="0"/>
              <a:t>Frameworks / standards</a:t>
            </a:r>
          </a:p>
          <a:p>
            <a:pPr lvl="1"/>
            <a:r>
              <a:rPr lang="en-US" dirty="0"/>
              <a:t>Reference architectures</a:t>
            </a:r>
          </a:p>
          <a:p>
            <a:pPr lvl="1"/>
            <a:r>
              <a:rPr lang="en-US" dirty="0"/>
              <a:t>Concrete architectures</a:t>
            </a:r>
          </a:p>
        </p:txBody>
      </p:sp>
    </p:spTree>
    <p:extLst>
      <p:ext uri="{BB962C8B-B14F-4D97-AF65-F5344CB8AC3E}">
        <p14:creationId xmlns:p14="http://schemas.microsoft.com/office/powerpoint/2010/main" val="312960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1736</Words>
  <Application>Microsoft Macintosh PowerPoint</Application>
  <PresentationFormat>Widescreen</PresentationFormat>
  <Paragraphs>282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Wingdings</vt:lpstr>
      <vt:lpstr>Office Theme</vt:lpstr>
      <vt:lpstr>Visio</vt:lpstr>
      <vt:lpstr>CSci699  Software Forensics</vt:lpstr>
      <vt:lpstr>Detecting Copyright Infringement</vt:lpstr>
      <vt:lpstr>Third-Party Source Code</vt:lpstr>
      <vt:lpstr>Code Generation Tools</vt:lpstr>
      <vt:lpstr>C++ Code for a Standard Windows Form in Visual Studio</vt:lpstr>
      <vt:lpstr>Commonly Used Elements</vt:lpstr>
      <vt:lpstr>Common Algorithm</vt:lpstr>
      <vt:lpstr>Common Author </vt:lpstr>
      <vt:lpstr>Copying</vt:lpstr>
      <vt:lpstr>Patterns / Styles</vt:lpstr>
      <vt:lpstr>PLAs / DSSAs</vt:lpstr>
      <vt:lpstr>Example PLA</vt:lpstr>
      <vt:lpstr>Example PLA</vt:lpstr>
      <vt:lpstr>Example PLA</vt:lpstr>
      <vt:lpstr>Example PLA </vt:lpstr>
      <vt:lpstr>Framework</vt:lpstr>
      <vt:lpstr>Concrete Architecture</vt:lpstr>
      <vt:lpstr>Big Ball of Mud</vt:lpstr>
      <vt:lpstr>Detecting Copying</vt:lpstr>
      <vt:lpstr>Detect Third-Party Code</vt:lpstr>
      <vt:lpstr>Detect CodeGen</vt:lpstr>
      <vt:lpstr>Detect Common Elements</vt:lpstr>
      <vt:lpstr>Detect Common Algorithms</vt:lpstr>
      <vt:lpstr>CFG Example</vt:lpstr>
      <vt:lpstr>PDG Example</vt:lpstr>
      <vt:lpstr>Example Code Snippet</vt:lpstr>
      <vt:lpstr>Obfuscated Snippet</vt:lpstr>
      <vt:lpstr>Obfuscated Code Metrics</vt:lpstr>
      <vt:lpstr>Detect Common Author</vt:lpstr>
      <vt:lpstr>OK, So There’s Copying</vt:lpstr>
      <vt:lpstr>Right to Copy</vt:lpstr>
      <vt:lpstr>Substantial Copying</vt:lpstr>
      <vt:lpstr>Code  Creative Works</vt:lpstr>
      <vt:lpstr>Example Copyright Infringement Case (1)</vt:lpstr>
      <vt:lpstr>Example Copyright Infringement Case (2)</vt:lpstr>
      <vt:lpstr>Example Copyright Infringement Case (3)</vt:lpstr>
      <vt:lpstr>A-F-C Test in CodeSuite</vt:lpstr>
      <vt:lpstr>Right Abstraction Level?</vt:lpstr>
      <vt:lpstr>Right Abstraction Level?</vt:lpstr>
      <vt:lpstr>Right Abstraction Level?</vt:lpstr>
      <vt:lpstr>Right Abstraction Level?</vt:lpstr>
      <vt:lpstr>Copyright Infringement Checklist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CSci699  Software Forensics</dc:title>
  <dc:creator>Nenad Medvidovic</dc:creator>
  <cp:lastModifiedBy>Nenad Medvidovic</cp:lastModifiedBy>
  <cp:revision>89</cp:revision>
  <dcterms:created xsi:type="dcterms:W3CDTF">2020-01-13T02:16:31Z</dcterms:created>
  <dcterms:modified xsi:type="dcterms:W3CDTF">2020-03-24T02:00:34Z</dcterms:modified>
</cp:coreProperties>
</file>