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59" r:id="rId5"/>
    <p:sldId id="261" r:id="rId6"/>
    <p:sldId id="262" r:id="rId7"/>
    <p:sldId id="342" r:id="rId8"/>
    <p:sldId id="330" r:id="rId9"/>
    <p:sldId id="331" r:id="rId10"/>
    <p:sldId id="344" r:id="rId11"/>
    <p:sldId id="345" r:id="rId12"/>
    <p:sldId id="343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0"/>
    <p:restoredTop sz="94619"/>
  </p:normalViewPr>
  <p:slideViewPr>
    <p:cSldViewPr snapToGrid="0" snapToObjects="1">
      <p:cViewPr varScale="1">
        <p:scale>
          <a:sx n="98" d="100"/>
          <a:sy n="98" d="100"/>
        </p:scale>
        <p:origin x="224" y="1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E0E8-5A4B-BE4B-894F-DCD796FAA06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3693-A762-1544-AFC8-3023AEC8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8746-A710-A54F-B93E-9D31399FA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B95FB-6917-0A46-9274-02A0BB11D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6C1E-9A30-CF40-9730-BE308CDD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912D7-922F-DE4F-8742-0630E783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FEEE9-6885-334C-92BF-ECDEB7E9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C377-CEBF-894D-8DCB-6DDA1426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46162-0431-5349-A063-2C833C9CE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0BCF8-0530-C84B-9A5E-2DAF848C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138F3-DD49-964F-AE5D-B423FC11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C433-0A0F-F940-B6F5-5E0E6D0D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9727A-EC28-584D-9B65-7F66A0104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87E36-743A-7F44-80E6-FA6BB1529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9DD2E-D142-0D4B-923A-1E910AB8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4955A-BD09-1144-A1EC-F169BA3D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2CA7-66BB-5F4F-B252-00215A9B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99B4-0B46-1C44-80B0-90D9EE4D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D85F9-66FF-E84E-AEE2-DF2B9E09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15782-26A3-E64E-8D40-08BE07CD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89EE-8702-0A4B-8F7F-2504C22F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6AD7B-9213-E44F-8E25-C902CB46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0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9D30-35BF-254A-BA84-20D5E7CB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252F1-5C9F-804D-A213-A05ACB69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DD3D7-6429-984D-8BC4-59213F35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48439-F085-774A-BDDB-8212AA6A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DC7A-FAC6-E34B-B6EC-87FE6F86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1DD0-AE8C-BD40-BADC-D3088644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C74B-5ADD-DB41-9AE1-D693B06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CFA1E-FCA0-9C4A-BD32-C7EDA119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5D6BD-AEA9-6048-9C37-26218FCA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69E70-D6D9-FC4C-B56D-BE3413C1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F95E7-A8E4-954E-96AE-E52E8BCA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4850-DF3A-A943-8716-E65B8B63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323EE-BA49-E94E-85CB-F9F570A95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BE14A-011C-E643-B6B1-834EFA3EC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FB6E7-7D11-AB41-ACF9-1F21587FF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A870E-1840-F64A-8FA0-C5A3E2158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CFE00-5E8E-C446-BA5C-F1730590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E58D3-7A70-AE46-AD66-6E85FEE9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9F3C2-0ED8-464C-8C86-93767BEE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9055-28A1-8D41-B960-C024F0E5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8E1D6-55EE-AE4D-93A8-AEC24CC3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E454E-9388-B942-B568-BBEB46FF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80127-F130-3D4D-BFB7-510C5E8A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F32BD-4EB4-0246-92F4-EA6663B4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0716A-DC20-3049-94DB-27DB76FC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31698-9598-4543-9D74-52E27F9B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6C43-EAC9-3B4F-9361-2F23D911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532F-E965-A847-BA0D-B42BF80B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855EF-9AE0-8B42-91AD-CDFA425FF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4FACB-C895-9D41-876D-A517E7F7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F8BD4-9499-184A-9C4A-37CAD284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0361F-6B1B-3546-AC1F-43856F25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1209-025C-1243-9CD2-4AFE79D9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CEC35-DC11-8346-8870-923912173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5FC91-0BE8-AF4F-8FD9-06AE6441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A62A7-7F17-2644-9914-05A15215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DD78F-E519-1C49-8BE7-619BCF8C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AB518-5CEE-BD41-9735-B839E2EF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6F4892-C782-3B45-A679-13D8B265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441C2-A6F8-6C4D-8504-74188F62A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0F9C1-6285-7443-8C89-02C02C0B0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7C83-4A2A-3F48-9FFB-6D050DE38237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3D5D-CA42-4743-AFBA-B714F1F37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0AC8-71B6-804A-9976-520801EE4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setext.com/case/seven-networks-llc-v-google-llc-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C08D-BDFA-0D43-879C-9E8540894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CSci699 </a:t>
            </a:r>
            <a:br>
              <a:rPr lang="en-US" dirty="0"/>
            </a:br>
            <a:r>
              <a:rPr lang="en-US" i="1" dirty="0"/>
              <a:t>Software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56BA5-F5CA-D14B-9AF2-710B5E0F2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000" dirty="0"/>
              <a:t>Detecting </a:t>
            </a:r>
            <a:br>
              <a:rPr lang="en-US" sz="3000" dirty="0"/>
            </a:br>
            <a:r>
              <a:rPr lang="en-US" sz="3000" dirty="0">
                <a:solidFill>
                  <a:schemeClr val="bg1">
                    <a:lumMod val="75000"/>
                  </a:schemeClr>
                </a:solidFill>
              </a:rPr>
              <a:t>(1) Copyright Infringement</a:t>
            </a:r>
            <a:br>
              <a:rPr lang="en-US" sz="3000" dirty="0"/>
            </a:br>
            <a:r>
              <a:rPr lang="en-US" sz="3000" b="1" dirty="0"/>
              <a:t>(2) Patent Infringement</a:t>
            </a:r>
            <a:br>
              <a:rPr lang="en-US" sz="3000" b="1" dirty="0"/>
            </a:br>
            <a:r>
              <a:rPr lang="en-US" sz="3000" b="1" dirty="0"/>
              <a:t>(3) Trade Secret Theft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191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BE13-8045-3E42-863D-9B3440FD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2E43-1EE5-8243-B806-F5042D592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Assemble a puzzle</a:t>
            </a:r>
          </a:p>
          <a:p>
            <a:r>
              <a:rPr lang="en-US" dirty="0"/>
              <a:t>Look for circumstantial evidence</a:t>
            </a:r>
          </a:p>
          <a:p>
            <a:r>
              <a:rPr lang="en-US" dirty="0"/>
              <a:t>Find a combination of evidence</a:t>
            </a:r>
          </a:p>
          <a:p>
            <a:pPr lvl="1"/>
            <a:r>
              <a:rPr lang="en-US" dirty="0"/>
              <a:t>Public documents</a:t>
            </a:r>
          </a:p>
          <a:p>
            <a:pPr lvl="1"/>
            <a:r>
              <a:rPr lang="en-US" dirty="0"/>
              <a:t>Proprietary documents</a:t>
            </a:r>
          </a:p>
          <a:p>
            <a:pPr lvl="1"/>
            <a:r>
              <a:rPr lang="en-US" dirty="0"/>
              <a:t>Fact-witness statements</a:t>
            </a:r>
          </a:p>
          <a:p>
            <a:pPr lvl="1"/>
            <a:r>
              <a:rPr lang="en-US" dirty="0"/>
              <a:t>Source code</a:t>
            </a:r>
          </a:p>
          <a:p>
            <a:pPr lvl="1"/>
            <a:r>
              <a:rPr lang="en-US" dirty="0"/>
              <a:t>System testing</a:t>
            </a:r>
          </a:p>
          <a:p>
            <a:r>
              <a:rPr lang="en-US" dirty="0"/>
              <a:t>Must do so for every element of every asserted claim</a:t>
            </a:r>
          </a:p>
          <a:p>
            <a:r>
              <a:rPr lang="en-US" dirty="0"/>
              <a:t>”Smoking guns” are rare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Preponderance of evidence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At least 51% likelihood</a:t>
            </a:r>
          </a:p>
        </p:txBody>
      </p:sp>
    </p:spTree>
    <p:extLst>
      <p:ext uri="{BB962C8B-B14F-4D97-AF65-F5344CB8AC3E}">
        <p14:creationId xmlns:p14="http://schemas.microsoft.com/office/powerpoint/2010/main" val="357412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1052-5A50-874A-819A-02AAEC06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427514" cy="2090057"/>
          </a:xfrm>
        </p:spPr>
        <p:txBody>
          <a:bodyPr/>
          <a:lstStyle/>
          <a:p>
            <a:r>
              <a:rPr lang="en-US" dirty="0"/>
              <a:t>Recall Patent Claims</a:t>
            </a:r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729E0DA4-48F5-E241-9459-352759C6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56390"/>
            <a:ext cx="4411005" cy="66971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870B85-2E39-BF4E-9AF1-19419A0B27AE}"/>
              </a:ext>
            </a:extLst>
          </p:cNvPr>
          <p:cNvGrpSpPr/>
          <p:nvPr/>
        </p:nvGrpSpPr>
        <p:grpSpPr>
          <a:xfrm>
            <a:off x="7549969" y="287383"/>
            <a:ext cx="4479835" cy="5656217"/>
            <a:chOff x="7540535" y="2108200"/>
            <a:chExt cx="3695700" cy="4749800"/>
          </a:xfrm>
        </p:grpSpPr>
        <p:pic>
          <p:nvPicPr>
            <p:cNvPr id="7" name="Picture 6" descr="A close up of a newspaper&#10;&#10;Description automatically generated">
              <a:extLst>
                <a:ext uri="{FF2B5EF4-FFF2-40B4-BE49-F238E27FC236}">
                  <a16:creationId xmlns:a16="http://schemas.microsoft.com/office/drawing/2014/main" id="{CC041C8C-C591-0140-A7A9-78E5D4B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0535" y="2400300"/>
              <a:ext cx="3695700" cy="4457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B2E0E4-CB10-8B47-9638-82CFE79E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8635" y="2108200"/>
              <a:ext cx="3606800" cy="36830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BCDCAAA-169C-204D-BA84-8F3D7C4370AD}"/>
              </a:ext>
            </a:extLst>
          </p:cNvPr>
          <p:cNvSpPr/>
          <p:nvPr/>
        </p:nvSpPr>
        <p:spPr>
          <a:xfrm>
            <a:off x="2450373" y="890198"/>
            <a:ext cx="496389" cy="4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C891B6-A7C9-8B45-90CF-0BEBB021AAAD}"/>
              </a:ext>
            </a:extLst>
          </p:cNvPr>
          <p:cNvSpPr/>
          <p:nvPr/>
        </p:nvSpPr>
        <p:spPr>
          <a:xfrm>
            <a:off x="2450372" y="1790190"/>
            <a:ext cx="496389" cy="4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61518A-BB6E-864E-A593-2035742DE034}"/>
              </a:ext>
            </a:extLst>
          </p:cNvPr>
          <p:cNvSpPr/>
          <p:nvPr/>
        </p:nvSpPr>
        <p:spPr>
          <a:xfrm>
            <a:off x="2450371" y="2962875"/>
            <a:ext cx="496389" cy="4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F58834-B85A-F443-9910-4143752947A9}"/>
              </a:ext>
            </a:extLst>
          </p:cNvPr>
          <p:cNvSpPr/>
          <p:nvPr/>
        </p:nvSpPr>
        <p:spPr>
          <a:xfrm>
            <a:off x="2427514" y="4531849"/>
            <a:ext cx="496389" cy="4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4037AF-B05A-724A-B151-D14796EBE534}"/>
              </a:ext>
            </a:extLst>
          </p:cNvPr>
          <p:cNvSpPr/>
          <p:nvPr/>
        </p:nvSpPr>
        <p:spPr>
          <a:xfrm>
            <a:off x="2427514" y="6240107"/>
            <a:ext cx="496389" cy="4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B09312-C8AA-6240-9545-759E52362C59}"/>
              </a:ext>
            </a:extLst>
          </p:cNvPr>
          <p:cNvSpPr/>
          <p:nvPr/>
        </p:nvSpPr>
        <p:spPr>
          <a:xfrm>
            <a:off x="7147795" y="4615547"/>
            <a:ext cx="496389" cy="4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1D2403-62AD-4E42-B6A7-C8F3231EEE9C}"/>
              </a:ext>
            </a:extLst>
          </p:cNvPr>
          <p:cNvSpPr/>
          <p:nvPr/>
        </p:nvSpPr>
        <p:spPr>
          <a:xfrm>
            <a:off x="7147797" y="277980"/>
            <a:ext cx="496389" cy="4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5A6F48-102E-F446-B4AA-20DAFF148FDF}"/>
              </a:ext>
            </a:extLst>
          </p:cNvPr>
          <p:cNvSpPr/>
          <p:nvPr/>
        </p:nvSpPr>
        <p:spPr>
          <a:xfrm>
            <a:off x="7147796" y="1080404"/>
            <a:ext cx="496389" cy="4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BFB44E-3E7B-5942-984D-338FF4FEB53B}"/>
              </a:ext>
            </a:extLst>
          </p:cNvPr>
          <p:cNvSpPr/>
          <p:nvPr/>
        </p:nvSpPr>
        <p:spPr>
          <a:xfrm>
            <a:off x="7147795" y="2110885"/>
            <a:ext cx="496389" cy="4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5388E4-81BB-7E4A-9609-A3B45E43AAB1}"/>
              </a:ext>
            </a:extLst>
          </p:cNvPr>
          <p:cNvSpPr/>
          <p:nvPr/>
        </p:nvSpPr>
        <p:spPr>
          <a:xfrm>
            <a:off x="7153964" y="3230629"/>
            <a:ext cx="496389" cy="4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12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06EB-AD24-1849-9B6E-F697E4AC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Patent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B81F-B697-A843-A748-9104360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Wouldn’t the USPTO have caught it?</a:t>
            </a:r>
          </a:p>
          <a:p>
            <a:r>
              <a:rPr lang="en-US" dirty="0"/>
              <a:t>Based on Sections 102, 103, and/or 112 of MPEP</a:t>
            </a:r>
          </a:p>
          <a:p>
            <a:pPr lvl="1"/>
            <a:r>
              <a:rPr lang="en-US" dirty="0"/>
              <a:t>the Manual of Patent Examining Procedure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Clear and convincing evidence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“highly and substantially more likely to be true than untrue”</a:t>
            </a:r>
          </a:p>
        </p:txBody>
      </p:sp>
    </p:spTree>
    <p:extLst>
      <p:ext uri="{BB962C8B-B14F-4D97-AF65-F5344CB8AC3E}">
        <p14:creationId xmlns:p14="http://schemas.microsoft.com/office/powerpoint/2010/main" val="392905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9280-02ED-E04D-B5C6-EABBE088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Invalidity Based on MPEP 35 U.S.C. § 102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0B60-DF13-BB4E-9A5A-7D421F49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88680" cy="4351338"/>
          </a:xfrm>
        </p:spPr>
        <p:txBody>
          <a:bodyPr>
            <a:normAutofit/>
          </a:bodyPr>
          <a:lstStyle/>
          <a:p>
            <a:r>
              <a:rPr lang="en-US" dirty="0"/>
              <a:t>Anticipation</a:t>
            </a:r>
          </a:p>
          <a:p>
            <a:pPr lvl="1"/>
            <a:r>
              <a:rPr lang="en-US" dirty="0"/>
              <a:t>Every limitation of a claim is found in a prior art reference</a:t>
            </a:r>
          </a:p>
          <a:p>
            <a:pPr lvl="1"/>
            <a:r>
              <a:rPr lang="en-US" dirty="0"/>
              <a:t>POSITA is enabled by prior art to make and use the claimed invention</a:t>
            </a:r>
          </a:p>
          <a:p>
            <a:r>
              <a:rPr lang="en-US" dirty="0"/>
              <a:t>Public use or on sale</a:t>
            </a:r>
          </a:p>
          <a:p>
            <a:pPr lvl="1"/>
            <a:r>
              <a:rPr lang="en-US" dirty="0"/>
              <a:t>Claimed invention was available more than one year prior to patent filing</a:t>
            </a:r>
          </a:p>
          <a:p>
            <a:pPr lvl="1"/>
            <a:r>
              <a:rPr lang="en-US" dirty="0"/>
              <a:t>The device/system must have anticipated or made obvious the invention</a:t>
            </a:r>
          </a:p>
        </p:txBody>
      </p:sp>
    </p:spTree>
    <p:extLst>
      <p:ext uri="{BB962C8B-B14F-4D97-AF65-F5344CB8AC3E}">
        <p14:creationId xmlns:p14="http://schemas.microsoft.com/office/powerpoint/2010/main" val="367972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9280-02ED-E04D-B5C6-EABBE088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Invalidity Based on MPEP 35 U.S.C. § 103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0B60-DF13-BB4E-9A5A-7D421F49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88680" cy="4351338"/>
          </a:xfrm>
        </p:spPr>
        <p:txBody>
          <a:bodyPr>
            <a:normAutofit/>
          </a:bodyPr>
          <a:lstStyle/>
          <a:p>
            <a:r>
              <a:rPr lang="en-US" dirty="0"/>
              <a:t>Obviousness</a:t>
            </a:r>
          </a:p>
          <a:p>
            <a:pPr lvl="1"/>
            <a:r>
              <a:rPr lang="en-US" dirty="0"/>
              <a:t>POSITA would have known this</a:t>
            </a:r>
          </a:p>
          <a:p>
            <a:pPr lvl="1"/>
            <a:r>
              <a:rPr lang="en-US" dirty="0"/>
              <a:t>Requires combination of references</a:t>
            </a:r>
          </a:p>
          <a:p>
            <a:pPr lvl="1"/>
            <a:r>
              <a:rPr lang="en-US" dirty="0"/>
              <a:t>Prior art teaches, suggests, or motivates the combination</a:t>
            </a:r>
          </a:p>
          <a:p>
            <a:pPr lvl="2"/>
            <a:r>
              <a:rPr lang="en-US" dirty="0"/>
              <a:t>“TSM”</a:t>
            </a:r>
          </a:p>
          <a:p>
            <a:r>
              <a:rPr lang="en-US" dirty="0"/>
              <a:t>Hindsight is not allowed</a:t>
            </a:r>
          </a:p>
        </p:txBody>
      </p:sp>
    </p:spTree>
    <p:extLst>
      <p:ext uri="{BB962C8B-B14F-4D97-AF65-F5344CB8AC3E}">
        <p14:creationId xmlns:p14="http://schemas.microsoft.com/office/powerpoint/2010/main" val="325174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9280-02ED-E04D-B5C6-EABBE088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Invalidity Based on MPEP 35 U.S.C. § 112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0B60-DF13-BB4E-9A5A-7D421F49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88680" cy="4351338"/>
          </a:xfrm>
        </p:spPr>
        <p:txBody>
          <a:bodyPr>
            <a:normAutofit/>
          </a:bodyPr>
          <a:lstStyle/>
          <a:p>
            <a:r>
              <a:rPr lang="en-US" dirty="0"/>
              <a:t>Inadequate written description</a:t>
            </a:r>
          </a:p>
          <a:p>
            <a:pPr lvl="1"/>
            <a:r>
              <a:rPr lang="en-US" dirty="0"/>
              <a:t>Inability to (re)construct the invention</a:t>
            </a:r>
          </a:p>
          <a:p>
            <a:r>
              <a:rPr lang="en-US" dirty="0"/>
              <a:t>Lack of enablement</a:t>
            </a:r>
          </a:p>
          <a:p>
            <a:pPr lvl="1"/>
            <a:r>
              <a:rPr lang="en-US" dirty="0"/>
              <a:t>POSITA must be able to make and use the invention without undue experimentation</a:t>
            </a:r>
          </a:p>
          <a:p>
            <a:r>
              <a:rPr lang="en-US" dirty="0"/>
              <a:t>Failure to disclose the best mode of implementing</a:t>
            </a:r>
          </a:p>
          <a:p>
            <a:pPr lvl="1"/>
            <a:r>
              <a:rPr lang="en-US" dirty="0"/>
              <a:t>Preferred embodiment</a:t>
            </a:r>
          </a:p>
          <a:p>
            <a:r>
              <a:rPr lang="en-US" dirty="0"/>
              <a:t>Indefiniteness</a:t>
            </a:r>
          </a:p>
          <a:p>
            <a:pPr lvl="1"/>
            <a:r>
              <a:rPr lang="en-US" dirty="0"/>
              <a:t>must disclose an algorithm for performing the claimed function</a:t>
            </a:r>
          </a:p>
        </p:txBody>
      </p:sp>
    </p:spTree>
    <p:extLst>
      <p:ext uri="{BB962C8B-B14F-4D97-AF65-F5344CB8AC3E}">
        <p14:creationId xmlns:p14="http://schemas.microsoft.com/office/powerpoint/2010/main" val="181490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B89C-67A7-3048-BF07-F9E5E3F0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862150"/>
          </a:xfrm>
        </p:spPr>
        <p:txBody>
          <a:bodyPr>
            <a:normAutofit/>
          </a:bodyPr>
          <a:lstStyle/>
          <a:p>
            <a:r>
              <a:rPr lang="en-US" dirty="0"/>
              <a:t>Undue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C7FC4-48C9-EB47-B4D5-534CA9ACD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90"/>
            <a:ext cx="10515600" cy="4598128"/>
          </a:xfrm>
        </p:spPr>
        <p:txBody>
          <a:bodyPr>
            <a:normAutofit/>
          </a:bodyPr>
          <a:lstStyle/>
          <a:p>
            <a:r>
              <a:rPr lang="en-US" dirty="0"/>
              <a:t>Based on the following criteria</a:t>
            </a:r>
          </a:p>
          <a:p>
            <a:pPr marL="971550" lvl="1" indent="-514350">
              <a:buAutoNum type="arabicParenBoth"/>
            </a:pPr>
            <a:r>
              <a:rPr lang="en-US" dirty="0"/>
              <a:t>the breadth of the claims</a:t>
            </a:r>
          </a:p>
          <a:p>
            <a:pPr marL="971550" lvl="1" indent="-514350">
              <a:buAutoNum type="arabicParenBoth"/>
            </a:pPr>
            <a:r>
              <a:rPr lang="en-US" dirty="0"/>
              <a:t>the nature of the invention</a:t>
            </a:r>
          </a:p>
          <a:p>
            <a:pPr marL="971550" lvl="1" indent="-514350">
              <a:buAutoNum type="arabicParenBoth"/>
            </a:pPr>
            <a:r>
              <a:rPr lang="en-US" dirty="0"/>
              <a:t>the state of the prior art</a:t>
            </a:r>
          </a:p>
          <a:p>
            <a:pPr marL="971550" lvl="1" indent="-514350">
              <a:buAutoNum type="arabicParenBoth"/>
            </a:pPr>
            <a:r>
              <a:rPr lang="en-US" dirty="0"/>
              <a:t>the level of one of ordinary skill</a:t>
            </a:r>
          </a:p>
          <a:p>
            <a:pPr marL="971550" lvl="1" indent="-514350">
              <a:buAutoNum type="arabicParenBoth"/>
            </a:pPr>
            <a:r>
              <a:rPr lang="en-US" dirty="0"/>
              <a:t>the level of predictability in the art</a:t>
            </a:r>
          </a:p>
          <a:p>
            <a:pPr marL="971550" lvl="1" indent="-514350">
              <a:buAutoNum type="arabicParenBoth"/>
            </a:pPr>
            <a:r>
              <a:rPr lang="en-US" dirty="0"/>
              <a:t>the amount of direction provided by the inventor</a:t>
            </a:r>
          </a:p>
          <a:p>
            <a:pPr marL="971550" lvl="1" indent="-514350">
              <a:buAutoNum type="arabicParenBoth"/>
            </a:pPr>
            <a:r>
              <a:rPr lang="en-US" dirty="0"/>
              <a:t>the existence of working examples</a:t>
            </a:r>
          </a:p>
          <a:p>
            <a:pPr marL="971550" lvl="1" indent="-514350">
              <a:buAutoNum type="arabicParenBoth"/>
            </a:pPr>
            <a:r>
              <a:rPr lang="en-US" dirty="0"/>
              <a:t>the quantity of experimentation needed to make or use the invention based on the content of the disclosure</a:t>
            </a:r>
          </a:p>
        </p:txBody>
      </p:sp>
    </p:spTree>
    <p:extLst>
      <p:ext uri="{BB962C8B-B14F-4D97-AF65-F5344CB8AC3E}">
        <p14:creationId xmlns:p14="http://schemas.microsoft.com/office/powerpoint/2010/main" val="346924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0600-92BD-9547-90C0-0FBC7F87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Trade-Secret Theft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24E6-41AA-ED4E-BD98-D9A9EA381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A trade secret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is not generally known to the public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confers some sort of economic benefit on its holder</a:t>
            </a:r>
          </a:p>
          <a:p>
            <a:pPr lvl="2"/>
            <a:r>
              <a:rPr lang="en-US" dirty="0"/>
              <a:t>the benefit results from not being known to the public.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is subject to reasonable efforts by the owner to maintain its secrecy</a:t>
            </a:r>
          </a:p>
          <a:p>
            <a:r>
              <a:rPr lang="en-US" dirty="0"/>
              <a:t>Typically not defined in a precise, detailed document</a:t>
            </a:r>
          </a:p>
          <a:p>
            <a:pPr lvl="1"/>
            <a:r>
              <a:rPr lang="en-US" dirty="0"/>
              <a:t>Often depends on code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What if you stumbled on the same invention/solution?</a:t>
            </a:r>
          </a:p>
        </p:txBody>
      </p:sp>
    </p:spTree>
    <p:extLst>
      <p:ext uri="{BB962C8B-B14F-4D97-AF65-F5344CB8AC3E}">
        <p14:creationId xmlns:p14="http://schemas.microsoft.com/office/powerpoint/2010/main" val="84420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A66D-9B08-0D4E-A862-AA37FCDF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/>
              <a:t>Proving Trade-Secret Theft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42BDF-8B95-A547-989B-E855C4C1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846"/>
            <a:ext cx="10515600" cy="5486400"/>
          </a:xfrm>
        </p:spPr>
        <p:txBody>
          <a:bodyPr>
            <a:normAutofit/>
          </a:bodyPr>
          <a:lstStyle/>
          <a:p>
            <a:r>
              <a:rPr lang="en-US" dirty="0"/>
              <a:t>Top-down</a:t>
            </a:r>
          </a:p>
          <a:p>
            <a:pPr lvl="1"/>
            <a:r>
              <a:rPr lang="en-US" dirty="0"/>
              <a:t>Start at highest-level system description</a:t>
            </a:r>
          </a:p>
          <a:p>
            <a:pPr lvl="1"/>
            <a:r>
              <a:rPr lang="en-US" dirty="0"/>
              <a:t>Find relevant functions, algorithms, structures</a:t>
            </a:r>
          </a:p>
          <a:p>
            <a:pPr lvl="1"/>
            <a:r>
              <a:rPr lang="en-US" dirty="0"/>
              <a:t>Challenged by possible interplay of many pieces</a:t>
            </a:r>
          </a:p>
          <a:p>
            <a:pPr lvl="1"/>
            <a:r>
              <a:rPr lang="en-US" dirty="0"/>
              <a:t>Context of use is important!</a:t>
            </a:r>
          </a:p>
          <a:p>
            <a:pPr lvl="1"/>
            <a:r>
              <a:rPr lang="en-US" dirty="0"/>
              <a:t>Risks false positives</a:t>
            </a:r>
          </a:p>
          <a:p>
            <a:r>
              <a:rPr lang="en-US" dirty="0"/>
              <a:t>Bottom-up</a:t>
            </a:r>
          </a:p>
          <a:p>
            <a:pPr lvl="1"/>
            <a:r>
              <a:rPr lang="en-US" dirty="0"/>
              <a:t>Compare code for similarity</a:t>
            </a:r>
          </a:p>
          <a:p>
            <a:pPr lvl="1"/>
            <a:r>
              <a:rPr lang="en-US" dirty="0"/>
              <a:t>Completely dissimilar code could do the same thing</a:t>
            </a:r>
          </a:p>
          <a:p>
            <a:pPr lvl="1"/>
            <a:r>
              <a:rPr lang="en-US" dirty="0"/>
              <a:t>Risks false negatives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Copied code is always trade-secret theft</a:t>
            </a:r>
            <a:r>
              <a:rPr lang="en-US" baseline="300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4906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CB1D-8147-594B-8011-06FE5287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Secret Theft Example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5C06E-CDE5-CB47-90E6-4778FAED6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Facebook, Inc. v. Power Ventures, Inc.</a:t>
            </a:r>
          </a:p>
          <a:p>
            <a:pPr lvl="1"/>
            <a:r>
              <a:rPr lang="en-US" dirty="0"/>
              <a:t>Facebook alleged that Power Ventures collected data from Facebook for its own site</a:t>
            </a:r>
          </a:p>
          <a:p>
            <a:pPr lvl="1"/>
            <a:r>
              <a:rPr lang="en-US" dirty="0" err="1"/>
              <a:t>power.com</a:t>
            </a:r>
            <a:r>
              <a:rPr lang="en-US" dirty="0"/>
              <a:t> enabled users to aggregate data about themselves</a:t>
            </a:r>
          </a:p>
          <a:p>
            <a:pPr lvl="2"/>
            <a:r>
              <a:rPr lang="en-US" dirty="0"/>
              <a:t>Social networking sites</a:t>
            </a:r>
          </a:p>
          <a:p>
            <a:pPr lvl="2"/>
            <a:r>
              <a:rPr lang="en-US" dirty="0"/>
              <a:t>Messaging services</a:t>
            </a:r>
          </a:p>
          <a:p>
            <a:pPr lvl="1"/>
            <a:r>
              <a:rPr lang="en-US" dirty="0"/>
              <a:t>Scraped data instead of using Facebook Connect</a:t>
            </a:r>
          </a:p>
          <a:p>
            <a:pPr lvl="1"/>
            <a:r>
              <a:rPr lang="en-US" dirty="0"/>
              <a:t>Damages to Facebook – $3M</a:t>
            </a:r>
          </a:p>
        </p:txBody>
      </p:sp>
    </p:spTree>
    <p:extLst>
      <p:ext uri="{BB962C8B-B14F-4D97-AF65-F5344CB8AC3E}">
        <p14:creationId xmlns:p14="http://schemas.microsoft.com/office/powerpoint/2010/main" val="231841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11E9-7084-6D42-9CBF-3A5428D9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Patent Infringement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C9C89-75BD-2C46-8865-DE195E13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70"/>
            <a:ext cx="10515600" cy="4800599"/>
          </a:xfrm>
        </p:spPr>
        <p:txBody>
          <a:bodyPr>
            <a:normAutofit/>
          </a:bodyPr>
          <a:lstStyle/>
          <a:p>
            <a:r>
              <a:rPr lang="en-US" dirty="0"/>
              <a:t>First understand what the patent means</a:t>
            </a:r>
          </a:p>
          <a:p>
            <a:pPr lvl="1"/>
            <a:r>
              <a:rPr lang="en-US" dirty="0"/>
              <a:t>Interpret the claims</a:t>
            </a:r>
          </a:p>
          <a:p>
            <a:pPr lvl="1"/>
            <a:r>
              <a:rPr lang="en-US" dirty="0"/>
              <a:t>Essence of the patent</a:t>
            </a:r>
          </a:p>
          <a:p>
            <a:pPr lvl="1"/>
            <a:r>
              <a:rPr lang="en-US" dirty="0"/>
              <a:t>Patent’s “bounding box”</a:t>
            </a:r>
          </a:p>
          <a:p>
            <a:r>
              <a:rPr lang="en-US" dirty="0"/>
              <a:t>Claim construction is critical</a:t>
            </a:r>
          </a:p>
          <a:p>
            <a:pPr lvl="1"/>
            <a:r>
              <a:rPr lang="en-US" dirty="0"/>
              <a:t>Definition of key terms appearing in the claims</a:t>
            </a:r>
          </a:p>
          <a:p>
            <a:pPr lvl="1"/>
            <a:r>
              <a:rPr lang="en-US" dirty="0"/>
              <a:t>Some terms may be given their “plain and ordinary meaning”</a:t>
            </a:r>
          </a:p>
          <a:p>
            <a:pPr lvl="1"/>
            <a:r>
              <a:rPr lang="en-US" dirty="0"/>
              <a:t>Decided during Markman hearings</a:t>
            </a:r>
          </a:p>
        </p:txBody>
      </p:sp>
    </p:spTree>
    <p:extLst>
      <p:ext uri="{BB962C8B-B14F-4D97-AF65-F5344CB8AC3E}">
        <p14:creationId xmlns:p14="http://schemas.microsoft.com/office/powerpoint/2010/main" val="329548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CB1D-8147-594B-8011-06FE5287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Secret Theft Example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5C06E-CDE5-CB47-90E6-4778FAED6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Attia v. Google, Inc.</a:t>
            </a:r>
          </a:p>
          <a:p>
            <a:pPr lvl="1"/>
            <a:r>
              <a:rPr lang="en-US" dirty="0"/>
              <a:t>Eli Attia invented “Engineered Architecture”</a:t>
            </a:r>
          </a:p>
          <a:p>
            <a:pPr lvl="1"/>
            <a:r>
              <a:rPr lang="en-US" dirty="0"/>
              <a:t>Google X signed an NDA</a:t>
            </a:r>
          </a:p>
          <a:p>
            <a:pPr lvl="1"/>
            <a:r>
              <a:rPr lang="en-US" dirty="0"/>
              <a:t>Signed ISA to build software to implement EA technology</a:t>
            </a:r>
          </a:p>
          <a:p>
            <a:pPr lvl="2"/>
            <a:r>
              <a:rPr lang="en-US" dirty="0"/>
              <a:t>Inbound Services Agreement gives Google a license</a:t>
            </a:r>
          </a:p>
          <a:p>
            <a:pPr lvl="1"/>
            <a:r>
              <a:rPr lang="en-US" dirty="0"/>
              <a:t>Google then </a:t>
            </a:r>
            <a:r>
              <a:rPr lang="en-US"/>
              <a:t>filed several patents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3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CB87-FF91-4140-9CF0-7753CAF4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/>
          </a:bodyPr>
          <a:lstStyle/>
          <a:p>
            <a:r>
              <a:rPr lang="en-US" dirty="0"/>
              <a:t>Markman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CE28D-7DE2-344F-8C57-F061FDA04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599"/>
          </a:xfrm>
        </p:spPr>
        <p:txBody>
          <a:bodyPr>
            <a:normAutofit/>
          </a:bodyPr>
          <a:lstStyle/>
          <a:p>
            <a:r>
              <a:rPr lang="en-US" i="1" dirty="0"/>
              <a:t>Markman v. Westview Instruments, Inc. </a:t>
            </a:r>
          </a:p>
          <a:p>
            <a:pPr lvl="1"/>
            <a:r>
              <a:rPr lang="en-US" dirty="0"/>
              <a:t>SCOTUS decided that courts (i.e., judges) should interpret the claims</a:t>
            </a:r>
          </a:p>
          <a:p>
            <a:pPr lvl="1"/>
            <a:r>
              <a:rPr lang="en-US" dirty="0"/>
              <a:t>It was done by juries prior to 1996 based on expert-witness testimony</a:t>
            </a:r>
          </a:p>
          <a:p>
            <a:r>
              <a:rPr lang="en-US" i="1" dirty="0"/>
              <a:t>Phillips v. AWH Corp.</a:t>
            </a:r>
          </a:p>
          <a:p>
            <a:pPr lvl="1"/>
            <a:r>
              <a:rPr lang="en-US" dirty="0"/>
              <a:t>Intrinsic evidence</a:t>
            </a:r>
          </a:p>
          <a:p>
            <a:pPr lvl="2"/>
            <a:r>
              <a:rPr lang="en-US" dirty="0"/>
              <a:t>Patent</a:t>
            </a:r>
          </a:p>
          <a:p>
            <a:pPr lvl="2"/>
            <a:r>
              <a:rPr lang="en-US" dirty="0"/>
              <a:t>Prosecution history</a:t>
            </a:r>
          </a:p>
          <a:p>
            <a:pPr lvl="2"/>
            <a:r>
              <a:rPr lang="en-US" dirty="0"/>
              <a:t>Foreign and related patents and their prosecution histories</a:t>
            </a:r>
          </a:p>
          <a:p>
            <a:pPr lvl="2"/>
            <a:r>
              <a:rPr lang="en-US" dirty="0"/>
              <a:t>Prior art cited or incorporated by reference in the patent and prosecution history</a:t>
            </a:r>
          </a:p>
          <a:p>
            <a:pPr lvl="1"/>
            <a:r>
              <a:rPr lang="en-US" dirty="0"/>
              <a:t>Extrinsic evidence</a:t>
            </a:r>
          </a:p>
          <a:p>
            <a:pPr lvl="2"/>
            <a:r>
              <a:rPr lang="en-US" dirty="0"/>
              <a:t>Inventor testimony</a:t>
            </a:r>
          </a:p>
          <a:p>
            <a:pPr lvl="2"/>
            <a:r>
              <a:rPr lang="en-US" dirty="0"/>
              <a:t>Expert testimony</a:t>
            </a:r>
          </a:p>
          <a:p>
            <a:pPr lvl="2"/>
            <a:r>
              <a:rPr lang="en-US" dirty="0"/>
              <a:t>Other documentary evidence</a:t>
            </a:r>
          </a:p>
          <a:p>
            <a:pPr lvl="2"/>
            <a:r>
              <a:rPr lang="en-US" dirty="0"/>
              <a:t>Dictionaries</a:t>
            </a:r>
          </a:p>
          <a:p>
            <a:pPr lvl="2"/>
            <a:r>
              <a:rPr lang="en-US" dirty="0"/>
              <a:t>Treatises</a:t>
            </a:r>
          </a:p>
        </p:txBody>
      </p:sp>
    </p:spTree>
    <p:extLst>
      <p:ext uri="{BB962C8B-B14F-4D97-AF65-F5344CB8AC3E}">
        <p14:creationId xmlns:p14="http://schemas.microsoft.com/office/powerpoint/2010/main" val="11284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A7A2-7CC0-E045-BA7F-DB86D7A5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0276"/>
          </a:xfrm>
        </p:spPr>
        <p:txBody>
          <a:bodyPr>
            <a:normAutofit/>
          </a:bodyPr>
          <a:lstStyle/>
          <a:p>
            <a:r>
              <a:rPr lang="en-US" dirty="0"/>
              <a:t>Example 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E58B-66AD-DC4A-9B76-2DCE179DB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0277"/>
            <a:ext cx="10515600" cy="61077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Seven Networks, LLC v. Google LLC</a:t>
            </a:r>
          </a:p>
          <a:p>
            <a:pPr lvl="1"/>
            <a:r>
              <a:rPr lang="en-US" dirty="0">
                <a:hlinkClick r:id="rId2"/>
              </a:rPr>
              <a:t>https://casetext.com/case/seven-networks-llc-v-google-llc-2</a:t>
            </a:r>
            <a:endParaRPr lang="en-US" dirty="0"/>
          </a:p>
          <a:p>
            <a:pPr lvl="1"/>
            <a:r>
              <a:rPr lang="en-US" dirty="0"/>
              <a:t>Seven’s patents that manage mobile traffic to conserve N/W and battery</a:t>
            </a:r>
          </a:p>
          <a:p>
            <a:r>
              <a:rPr lang="en-US" dirty="0"/>
              <a:t>Agreed terms</a:t>
            </a:r>
          </a:p>
          <a:p>
            <a:pPr lvl="1"/>
            <a:r>
              <a:rPr lang="en-US" dirty="0"/>
              <a:t>E.g., “alarms” = “time-based triggers used by applications to schedule tasks”</a:t>
            </a:r>
          </a:p>
          <a:p>
            <a:pPr lvl="1"/>
            <a:r>
              <a:rPr lang="en-US" dirty="0"/>
              <a:t>E.g., “on a periodic basis” = “recurring at approximately regular intervals”</a:t>
            </a:r>
          </a:p>
          <a:p>
            <a:r>
              <a:rPr lang="en-US" dirty="0"/>
              <a:t>Disputed terms</a:t>
            </a:r>
          </a:p>
          <a:p>
            <a:pPr lvl="1"/>
            <a:r>
              <a:rPr lang="en-US" dirty="0"/>
              <a:t>E.g., “delay a timing of one or more triggers”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Seven:</a:t>
            </a:r>
            <a:r>
              <a:rPr lang="en-US" dirty="0"/>
              <a:t> plain and ordinary meaning (include delays for unspecified periods)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Google:</a:t>
            </a:r>
            <a:r>
              <a:rPr lang="en-US" dirty="0"/>
              <a:t> “move the timing of one or more triggers to a later point of time”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Court:</a:t>
            </a:r>
            <a:r>
              <a:rPr lang="en-US" dirty="0"/>
              <a:t> “move the timing of one or more triggers to a time after the trigger(s)</a:t>
            </a:r>
            <a:br>
              <a:rPr lang="en-US" dirty="0"/>
            </a:br>
            <a:r>
              <a:rPr lang="en-US" dirty="0"/>
              <a:t>	       </a:t>
            </a:r>
            <a:r>
              <a:rPr lang="en-US" sz="1800" dirty="0"/>
              <a:t>     </a:t>
            </a:r>
            <a:r>
              <a:rPr lang="en-US" dirty="0"/>
              <a:t>were originally scheduled”</a:t>
            </a:r>
          </a:p>
          <a:p>
            <a:pPr lvl="1"/>
            <a:r>
              <a:rPr lang="en-US" dirty="0"/>
              <a:t>E.g., “adjust a timing of activities . . . to reduce usage of at least one resource”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Seven:</a:t>
            </a:r>
            <a:r>
              <a:rPr lang="en-US" dirty="0"/>
              <a:t> plain and ordinary meaning (include adjustments to frequency)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Google:</a:t>
            </a:r>
            <a:r>
              <a:rPr lang="en-US" dirty="0"/>
              <a:t> “move a timing of activities . . . to reduce usage of at least one </a:t>
            </a:r>
            <a:br>
              <a:rPr lang="en-US" dirty="0"/>
            </a:br>
            <a:r>
              <a:rPr lang="en-US" dirty="0"/>
              <a:t>                 resource of the mobile device”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Court:</a:t>
            </a:r>
            <a:r>
              <a:rPr lang="en-US" dirty="0"/>
              <a:t> plain and ordinary meaning</a:t>
            </a:r>
          </a:p>
        </p:txBody>
      </p:sp>
    </p:spTree>
    <p:extLst>
      <p:ext uri="{BB962C8B-B14F-4D97-AF65-F5344CB8AC3E}">
        <p14:creationId xmlns:p14="http://schemas.microsoft.com/office/powerpoint/2010/main" val="10506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4CA2-221F-8C47-8019-E82A44DD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the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D576E-60C4-3144-95B9-117D9E84E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match the system to the description in the patent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Search for comments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Search for identifier names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Review from a high level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Instrument running system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Best to match this with other information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Documentation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Fact-witness testimony</a:t>
            </a:r>
          </a:p>
        </p:txBody>
      </p:sp>
    </p:spTree>
    <p:extLst>
      <p:ext uri="{BB962C8B-B14F-4D97-AF65-F5344CB8AC3E}">
        <p14:creationId xmlns:p14="http://schemas.microsoft.com/office/powerpoint/2010/main" val="341883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42AE-E6DA-E14E-AEBC-E570A635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Suggested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B7F11-943D-DF41-9BA1-79A20B307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9498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Comments are unreliable</a:t>
            </a:r>
          </a:p>
          <a:p>
            <a:pPr lvl="1"/>
            <a:r>
              <a:rPr lang="en-US" dirty="0"/>
              <a:t>Missing</a:t>
            </a:r>
          </a:p>
          <a:p>
            <a:pPr lvl="1"/>
            <a:r>
              <a:rPr lang="en-US" dirty="0"/>
              <a:t>Outdated</a:t>
            </a:r>
          </a:p>
          <a:p>
            <a:pPr lvl="1"/>
            <a:r>
              <a:rPr lang="en-US" dirty="0"/>
              <a:t>Wrong</a:t>
            </a:r>
          </a:p>
          <a:p>
            <a:pPr lvl="1"/>
            <a:r>
              <a:rPr lang="en-US" dirty="0"/>
              <a:t>In different languages</a:t>
            </a:r>
          </a:p>
          <a:p>
            <a:r>
              <a:rPr lang="en-US" dirty="0"/>
              <a:t>Identifiers can be useless</a:t>
            </a:r>
          </a:p>
          <a:p>
            <a:pPr lvl="1"/>
            <a:r>
              <a:rPr lang="en-US" dirty="0"/>
              <a:t>There may be thousands of them</a:t>
            </a:r>
          </a:p>
          <a:p>
            <a:pPr lvl="1"/>
            <a:r>
              <a:rPr lang="en-US" dirty="0"/>
              <a:t>Any similarity could be incidental</a:t>
            </a:r>
          </a:p>
          <a:p>
            <a:pPr lvl="1"/>
            <a:r>
              <a:rPr lang="en-US" dirty="0"/>
              <a:t>It’s not the nouns, it’s the verbs</a:t>
            </a:r>
          </a:p>
          <a:p>
            <a:r>
              <a:rPr lang="en-US" dirty="0"/>
              <a:t>Instrumentation may be impossible</a:t>
            </a:r>
          </a:p>
          <a:p>
            <a:pPr lvl="1"/>
            <a:r>
              <a:rPr lang="en-US" dirty="0"/>
              <a:t>You have to compile and run it first</a:t>
            </a:r>
          </a:p>
          <a:p>
            <a:pPr lvl="1"/>
            <a:r>
              <a:rPr lang="en-US" dirty="0"/>
              <a:t>Severe constraints on access to code</a:t>
            </a:r>
          </a:p>
        </p:txBody>
      </p:sp>
    </p:spTree>
    <p:extLst>
      <p:ext uri="{BB962C8B-B14F-4D97-AF65-F5344CB8AC3E}">
        <p14:creationId xmlns:p14="http://schemas.microsoft.com/office/powerpoint/2010/main" val="394191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63B7-E7BF-3C42-8612-E6F41004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High-Level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3303-CFBA-4D45-8483-E7632B564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09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you see in the code can be deceiving</a:t>
            </a:r>
          </a:p>
          <a:p>
            <a:r>
              <a:rPr lang="en-US" dirty="0"/>
              <a:t>Prescriptive vs. descriptive architecture</a:t>
            </a:r>
          </a:p>
          <a:p>
            <a:r>
              <a:rPr lang="en-US" dirty="0"/>
              <a:t>Design constructs</a:t>
            </a:r>
          </a:p>
          <a:p>
            <a:pPr lvl="1"/>
            <a:r>
              <a:rPr lang="en-US" dirty="0"/>
              <a:t>Component</a:t>
            </a:r>
          </a:p>
          <a:p>
            <a:pPr lvl="1"/>
            <a:r>
              <a:rPr lang="en-US" dirty="0"/>
              <a:t>Connector</a:t>
            </a:r>
          </a:p>
          <a:p>
            <a:pPr lvl="1"/>
            <a:r>
              <a:rPr lang="en-US" dirty="0"/>
              <a:t>Event</a:t>
            </a:r>
          </a:p>
          <a:p>
            <a:pPr lvl="1"/>
            <a:r>
              <a:rPr lang="en-US" dirty="0"/>
              <a:t>Broker</a:t>
            </a:r>
          </a:p>
          <a:p>
            <a:r>
              <a:rPr lang="en-US" dirty="0"/>
              <a:t>Implementation constructs</a:t>
            </a:r>
          </a:p>
          <a:p>
            <a:pPr lvl="1"/>
            <a:r>
              <a:rPr lang="en-US" dirty="0"/>
              <a:t>Method</a:t>
            </a:r>
          </a:p>
          <a:p>
            <a:pPr lvl="1"/>
            <a:r>
              <a:rPr lang="en-US" dirty="0"/>
              <a:t>Variable</a:t>
            </a:r>
          </a:p>
          <a:p>
            <a:pPr lvl="1"/>
            <a:r>
              <a:rPr lang="en-US" dirty="0"/>
              <a:t>Array</a:t>
            </a:r>
          </a:p>
          <a:p>
            <a:pPr lvl="1"/>
            <a:r>
              <a:rPr lang="en-US" dirty="0"/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39056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B767CCDE-51F2-3245-8C57-D48B35F60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909" y="304801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Remember </a:t>
            </a:r>
            <a:r>
              <a:rPr lang="en-US" altLang="en-US" dirty="0" err="1">
                <a:ea typeface="ＭＳ Ｐゴシック" panose="020B0600070205080204" pitchFamily="34" charset="-128"/>
              </a:rPr>
              <a:t>iRODS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</p:txBody>
      </p:sp>
      <p:pic>
        <p:nvPicPr>
          <p:cNvPr id="7" name="Picture 6" descr="irodsArch.jpg">
            <a:extLst>
              <a:ext uri="{FF2B5EF4-FFF2-40B4-BE49-F238E27FC236}">
                <a16:creationId xmlns:a16="http://schemas.microsoft.com/office/drawing/2014/main" id="{91201745-18A6-164B-8674-69ECC30DD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" y="1166576"/>
            <a:ext cx="5895703" cy="380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0F303E5-14CD-A544-B5C4-0A0A08D01C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2320" y="914401"/>
            <a:ext cx="4593771" cy="4592097"/>
          </a:xfrm>
        </p:spPr>
      </p:pic>
      <p:pic>
        <p:nvPicPr>
          <p:cNvPr id="8" name="Content Placeholder 4" descr="preDSSA.PNG">
            <a:extLst>
              <a:ext uri="{FF2B5EF4-FFF2-40B4-BE49-F238E27FC236}">
                <a16:creationId xmlns:a16="http://schemas.microsoft.com/office/drawing/2014/main" id="{A832C70D-7FDE-BF46-8FC6-CF07DD01E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76275"/>
            <a:ext cx="6383130" cy="55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5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906A29BF-9E58-B541-AC8D-234F3BB4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838"/>
            <a:ext cx="8229600" cy="100927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…or Hadoop</a:t>
            </a:r>
          </a:p>
        </p:txBody>
      </p:sp>
      <p:sp>
        <p:nvSpPr>
          <p:cNvPr id="131074" name="TextBox 5">
            <a:extLst>
              <a:ext uri="{FF2B5EF4-FFF2-40B4-BE49-F238E27FC236}">
                <a16:creationId xmlns:a16="http://schemas.microsoft.com/office/drawing/2014/main" id="{F213FD3C-8FA2-A548-8A9C-60D4DDAF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1"/>
            <a:ext cx="7467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Hadoop Distributed File System – Prescriptive Architecture</a:t>
            </a:r>
          </a:p>
        </p:txBody>
      </p:sp>
      <p:pic>
        <p:nvPicPr>
          <p:cNvPr id="10" name="Picture 9" descr="HDFS.jpg">
            <a:extLst>
              <a:ext uri="{FF2B5EF4-FFF2-40B4-BE49-F238E27FC236}">
                <a16:creationId xmlns:a16="http://schemas.microsoft.com/office/drawing/2014/main" id="{D8793B14-E4F7-7843-A761-8DD300AC4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5880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7">
            <a:extLst>
              <a:ext uri="{FF2B5EF4-FFF2-40B4-BE49-F238E27FC236}">
                <a16:creationId xmlns:a16="http://schemas.microsoft.com/office/drawing/2014/main" id="{36A34389-46DD-BE48-9598-743C452D7250}"/>
              </a:ext>
            </a:extLst>
          </p:cNvPr>
          <p:cNvGrpSpPr/>
          <p:nvPr/>
        </p:nvGrpSpPr>
        <p:grpSpPr>
          <a:xfrm>
            <a:off x="3124200" y="3124200"/>
            <a:ext cx="7708900" cy="3733800"/>
            <a:chOff x="152400" y="2628900"/>
            <a:chExt cx="9156700" cy="4229100"/>
          </a:xfrm>
          <a:solidFill>
            <a:schemeClr val="bg1"/>
          </a:solidFill>
        </p:grpSpPr>
        <p:grpSp>
          <p:nvGrpSpPr>
            <p:cNvPr id="5" name="Group 35">
              <a:extLst>
                <a:ext uri="{FF2B5EF4-FFF2-40B4-BE49-F238E27FC236}">
                  <a16:creationId xmlns:a16="http://schemas.microsoft.com/office/drawing/2014/main" id="{EA984419-D291-9541-B53A-FD360546F8AC}"/>
                </a:ext>
              </a:extLst>
            </p:cNvPr>
            <p:cNvGrpSpPr/>
            <p:nvPr/>
          </p:nvGrpSpPr>
          <p:grpSpPr>
            <a:xfrm>
              <a:off x="635000" y="2628900"/>
              <a:ext cx="8674100" cy="3987800"/>
              <a:chOff x="317500" y="1981200"/>
              <a:chExt cx="8674100" cy="3987800"/>
            </a:xfrm>
            <a:grpFill/>
          </p:grpSpPr>
          <p:grpSp>
            <p:nvGrpSpPr>
              <p:cNvPr id="7" name="Group 16">
                <a:extLst>
                  <a:ext uri="{FF2B5EF4-FFF2-40B4-BE49-F238E27FC236}">
                    <a16:creationId xmlns:a16="http://schemas.microsoft.com/office/drawing/2014/main" id="{20BF6784-F390-CD45-AA1D-E9BB79A14205}"/>
                  </a:ext>
                </a:extLst>
              </p:cNvPr>
              <p:cNvGrpSpPr/>
              <p:nvPr/>
            </p:nvGrpSpPr>
            <p:grpSpPr>
              <a:xfrm>
                <a:off x="317500" y="1981200"/>
                <a:ext cx="8522256" cy="3949700"/>
                <a:chOff x="317500" y="1981200"/>
                <a:chExt cx="8522256" cy="3949700"/>
              </a:xfrm>
              <a:grpFill/>
            </p:grpSpPr>
            <p:grpSp>
              <p:nvGrpSpPr>
                <p:cNvPr id="8" name="Group 15">
                  <a:extLst>
                    <a:ext uri="{FF2B5EF4-FFF2-40B4-BE49-F238E27FC236}">
                      <a16:creationId xmlns:a16="http://schemas.microsoft.com/office/drawing/2014/main" id="{DEBC16ED-7A0B-824E-819D-3F27CC310026}"/>
                    </a:ext>
                  </a:extLst>
                </p:cNvPr>
                <p:cNvGrpSpPr/>
                <p:nvPr/>
              </p:nvGrpSpPr>
              <p:grpSpPr>
                <a:xfrm>
                  <a:off x="762000" y="2070100"/>
                  <a:ext cx="8077756" cy="3676650"/>
                  <a:chOff x="762000" y="2070100"/>
                  <a:chExt cx="8077756" cy="3676650"/>
                </a:xfrm>
                <a:grpFill/>
              </p:grpSpPr>
              <p:pic>
                <p:nvPicPr>
                  <p:cNvPr id="45" name="Picture 4">
                    <a:extLst>
                      <a:ext uri="{FF2B5EF4-FFF2-40B4-BE49-F238E27FC236}">
                        <a16:creationId xmlns:a16="http://schemas.microsoft.com/office/drawing/2014/main" id="{D7A8B436-4B53-8046-9D0C-EE6D747E2E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62000" y="2209800"/>
                    <a:ext cx="8077756" cy="353695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904A132-3EF1-F14B-9071-E5760753D9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48400" y="2070100"/>
                    <a:ext cx="2438400" cy="5588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" pitchFamily="-97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  <p:grpSp>
              <p:nvGrpSpPr>
                <p:cNvPr id="11" name="Group 14">
                  <a:extLst>
                    <a:ext uri="{FF2B5EF4-FFF2-40B4-BE49-F238E27FC236}">
                      <a16:creationId xmlns:a16="http://schemas.microsoft.com/office/drawing/2014/main" id="{234E7CB2-D723-C94A-96C1-854634124F56}"/>
                    </a:ext>
                  </a:extLst>
                </p:cNvPr>
                <p:cNvGrpSpPr/>
                <p:nvPr/>
              </p:nvGrpSpPr>
              <p:grpSpPr>
                <a:xfrm>
                  <a:off x="317500" y="1981200"/>
                  <a:ext cx="5930900" cy="3949700"/>
                  <a:chOff x="317500" y="1981200"/>
                  <a:chExt cx="5930900" cy="3949700"/>
                </a:xfrm>
                <a:grpFill/>
              </p:grpSpPr>
              <p:sp>
                <p:nvSpPr>
                  <p:cNvPr id="41" name="Rectangle 5">
                    <a:extLst>
                      <a:ext uri="{FF2B5EF4-FFF2-40B4-BE49-F238E27FC236}">
                        <a16:creationId xmlns:a16="http://schemas.microsoft.com/office/drawing/2014/main" id="{A97B5313-5B41-C74E-8D98-616F00F4BF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00400" y="1981200"/>
                    <a:ext cx="20574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" pitchFamily="-97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B5951BA3-2F98-D843-8874-8C4DCFCECC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7500" y="2057400"/>
                    <a:ext cx="457200" cy="3657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" pitchFamily="-97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E1E96E8A-F3EB-2348-99F5-924905F996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81600" y="2057400"/>
                    <a:ext cx="1066800" cy="5334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" pitchFamily="-97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CF058D5-49AF-8841-B98E-0EF132B56F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5000" y="5715000"/>
                    <a:ext cx="4876800" cy="2159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Times" pitchFamily="-97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5B59483-496B-694E-9398-504D04273ECF}"/>
                  </a:ext>
                </a:extLst>
              </p:cNvPr>
              <p:cNvSpPr/>
              <p:nvPr/>
            </p:nvSpPr>
            <p:spPr bwMode="auto">
              <a:xfrm>
                <a:off x="5842000" y="5727700"/>
                <a:ext cx="3149600" cy="2413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" pitchFamily="-97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E92841-8DA0-774D-901C-0CDFADA4D4B9}"/>
                </a:ext>
              </a:extLst>
            </p:cNvPr>
            <p:cNvSpPr/>
            <p:nvPr/>
          </p:nvSpPr>
          <p:spPr bwMode="auto">
            <a:xfrm>
              <a:off x="152400" y="5943600"/>
              <a:ext cx="1371600" cy="914400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-97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6FD14B-F6E6-FD49-ADC7-936C3A81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445251"/>
            <a:ext cx="4495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  <a:t>HDFS – Descriptive Architecture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910977-C597-F942-86CB-D0057C5869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CS699 – Software Forensics</a:t>
            </a:r>
          </a:p>
        </p:txBody>
      </p:sp>
    </p:spTree>
    <p:extLst>
      <p:ext uri="{BB962C8B-B14F-4D97-AF65-F5344CB8AC3E}">
        <p14:creationId xmlns:p14="http://schemas.microsoft.com/office/powerpoint/2010/main" val="40577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3889 -0.1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1090</Words>
  <Application>Microsoft Macintosh PowerPoint</Application>
  <PresentationFormat>Widescreen</PresentationFormat>
  <Paragraphs>181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Wingdings</vt:lpstr>
      <vt:lpstr>Office Theme</vt:lpstr>
      <vt:lpstr>CSci699  Software Forensics</vt:lpstr>
      <vt:lpstr>Detecting Patent Infringement</vt:lpstr>
      <vt:lpstr>Markman Hearing</vt:lpstr>
      <vt:lpstr>Example CC</vt:lpstr>
      <vt:lpstr>Examining the Software</vt:lpstr>
      <vt:lpstr>Problems with Suggested Steps</vt:lpstr>
      <vt:lpstr>Problems with High-Level Review</vt:lpstr>
      <vt:lpstr>Remember iRODS?</vt:lpstr>
      <vt:lpstr>…or Hadoop</vt:lpstr>
      <vt:lpstr>So What Do You Do?</vt:lpstr>
      <vt:lpstr>Recall Patent Claims</vt:lpstr>
      <vt:lpstr>Determining Patent Validity</vt:lpstr>
      <vt:lpstr>Invalidity Based on MPEP 35 U.S.C. § 102</vt:lpstr>
      <vt:lpstr>Invalidity Based on MPEP 35 U.S.C. § 103</vt:lpstr>
      <vt:lpstr>Invalidity Based on MPEP 35 U.S.C. § 112</vt:lpstr>
      <vt:lpstr>Undue Experimentation</vt:lpstr>
      <vt:lpstr>Detecting Trade-Secret Theft</vt:lpstr>
      <vt:lpstr>Proving Trade-Secret Theft</vt:lpstr>
      <vt:lpstr>Trade Secret Theft Example (1)</vt:lpstr>
      <vt:lpstr>Trade Secret Theft Example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CSci699  Software Forensics</dc:title>
  <dc:creator>Nenad Medvidovic</dc:creator>
  <cp:lastModifiedBy>Nenad Medvidovic</cp:lastModifiedBy>
  <cp:revision>109</cp:revision>
  <dcterms:created xsi:type="dcterms:W3CDTF">2020-01-13T02:16:31Z</dcterms:created>
  <dcterms:modified xsi:type="dcterms:W3CDTF">2020-03-24T04:29:07Z</dcterms:modified>
</cp:coreProperties>
</file>