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 showGuides="1">
      <p:cViewPr varScale="1">
        <p:scale>
          <a:sx n="150" d="100"/>
          <a:sy n="150" d="100"/>
        </p:scale>
        <p:origin x="42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1760" y="299124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236124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66428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01680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31176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166428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301680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11760" y="1266120"/>
            <a:ext cx="3999600" cy="330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399960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327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11760" y="1266120"/>
            <a:ext cx="3999600" cy="330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236124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1760" y="299124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236124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166428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3016800" y="126612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1176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166428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016800" y="2991240"/>
            <a:ext cx="128772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399960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327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3302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2361240" y="299124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361240" y="1266120"/>
            <a:ext cx="195156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11760" y="2991240"/>
            <a:ext cx="3999600" cy="1575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7007760" y="3177000"/>
            <a:ext cx="561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l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/>
          <p:cNvSpPr/>
          <p:nvPr/>
        </p:nvSpPr>
        <p:spPr>
          <a:xfrm>
            <a:off x="1575000" y="3158280"/>
            <a:ext cx="561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l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004400" y="1021680"/>
            <a:ext cx="7136280" cy="152640"/>
            <a:chOff x="1004400" y="1021680"/>
            <a:chExt cx="7136280" cy="152640"/>
          </a:xfrm>
        </p:grpSpPr>
        <p:sp>
          <p:nvSpPr>
            <p:cNvPr id="3" name="CustomShape 4"/>
            <p:cNvSpPr/>
            <p:nvPr/>
          </p:nvSpPr>
          <p:spPr>
            <a:xfrm rot="10800000">
              <a:off x="1004400" y="1021680"/>
              <a:ext cx="713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320">
              <a:solidFill>
                <a:schemeClr val="accent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0800000">
              <a:off x="1004400" y="1173960"/>
              <a:ext cx="713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accent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" name="Group 6"/>
          <p:cNvGrpSpPr/>
          <p:nvPr/>
        </p:nvGrpSpPr>
        <p:grpSpPr>
          <a:xfrm>
            <a:off x="1004040" y="3969000"/>
            <a:ext cx="7136280" cy="153000"/>
            <a:chOff x="1004040" y="3969000"/>
            <a:chExt cx="7136280" cy="153000"/>
          </a:xfrm>
        </p:grpSpPr>
        <p:sp>
          <p:nvSpPr>
            <p:cNvPr id="6" name="CustomShape 7"/>
            <p:cNvSpPr/>
            <p:nvPr/>
          </p:nvSpPr>
          <p:spPr>
            <a:xfrm>
              <a:off x="1004040" y="4121640"/>
              <a:ext cx="713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320">
              <a:solidFill>
                <a:schemeClr val="accent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04040" y="3969000"/>
              <a:ext cx="713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accent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1004040" y="1751760"/>
            <a:ext cx="7136280" cy="102204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en-US" sz="5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A97CB88B-9AA9-4DBF-A700-6C6794716E5E}" type="slidenum">
              <a:rPr lang="en-US" sz="1000" b="0" strike="noStrike" spc="-1">
                <a:solidFill>
                  <a:srgbClr val="695D46"/>
                </a:solidFill>
                <a:latin typeface="Open Sans"/>
                <a:ea typeface="Open Sans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tIns="91440" bIns="9144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1760" y="1266120"/>
            <a:ext cx="3999600" cy="330228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832280" y="1266120"/>
            <a:ext cx="3999600" cy="330228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D5190031-7FFA-4683-9781-256323BBBD92}" type="slidenum">
              <a:rPr lang="en-US" sz="1000" b="0" strike="noStrike" spc="-1">
                <a:solidFill>
                  <a:srgbClr val="695D46"/>
                </a:solidFill>
                <a:latin typeface="Open Sans"/>
                <a:ea typeface="Open Sans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95320" y="-12852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000" b="0" i="1" strike="noStrike" spc="-1">
                <a:solidFill>
                  <a:srgbClr val="333333"/>
                </a:solidFill>
                <a:latin typeface="Times New Roman"/>
                <a:ea typeface="Times New Roman"/>
              </a:rPr>
              <a:t>Security Analysis of Embedded Firmware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2309760" y="1761840"/>
            <a:ext cx="452412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Software Forensics Class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Dr  Nenad Medvidovic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Presenter 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Sima Arasteh 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11760" y="32580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Methodologies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895320" y="126144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Dynamic Analysis </a:t>
            </a:r>
            <a:endParaRPr lang="en-US" sz="3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690480" y="2119320"/>
            <a:ext cx="3738240" cy="271008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0E0E3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Disadvantages: 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Accessing to physical Device is very hard and expensive </a:t>
            </a:r>
            <a:endParaRPr lang="en-US" sz="1800" b="0" strike="noStrike" spc="-1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Need authorization for some operations 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4429080" y="2119320"/>
            <a:ext cx="3738240" cy="271008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0E0E3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Advantages: 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Can handle situations happen in real time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Methodologies</a:t>
            </a:r>
            <a:r>
              <a:rPr lang="en-US" sz="3600" b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95320" y="126216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Open Sans"/>
                <a:ea typeface="Open Sans"/>
              </a:rPr>
              <a:t>Static Approaches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642960" y="1985400"/>
            <a:ext cx="3785760" cy="233928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0E0E3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marL="457200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Arial"/>
                <a:ea typeface="Arial"/>
              </a:rPr>
              <a:t>Advantages :</a:t>
            </a:r>
            <a:endParaRPr lang="en-US" sz="1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It does not  need to access to the device </a:t>
            </a:r>
            <a:endParaRPr lang="en-US" sz="1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It is fast and has code coverage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4572000" y="1899000"/>
            <a:ext cx="3985920" cy="251172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0E0E3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Arial"/>
                <a:ea typeface="Arial"/>
              </a:rPr>
              <a:t>DisAdvantages :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Cannot be resistance for obfuscation</a:t>
            </a:r>
            <a:endParaRPr lang="en-US" sz="1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For some cases the results are not reliable</a:t>
            </a:r>
            <a:r>
              <a:rPr lang="en-US" sz="14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11760" y="30204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Examples</a:t>
            </a:r>
            <a:r>
              <a:rPr lang="en-US" sz="3600" b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lang="en-US" sz="3600" b="1" i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(Static Approach) 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71680" y="1152360"/>
            <a:ext cx="7353000" cy="399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r>
              <a:rPr lang="en-US" sz="3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Firmalice</a:t>
            </a: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Automatic Detection of Authentication</a:t>
            </a: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Bypass Vulnerabilities in Binary Firmware</a:t>
            </a:r>
            <a:endParaRPr lang="en-US" sz="30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3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Examples</a:t>
            </a:r>
            <a:r>
              <a:rPr lang="en-US" sz="3600" b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lang="en-US" sz="3600" b="1" i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(Static Approach) </a:t>
            </a:r>
            <a:br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895320" y="1353240"/>
            <a:ext cx="7353000" cy="29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Firmware Loading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Security Policies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Static Program Analysis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Symbolic Execution Engine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Authentication Bypass Check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560040" y="662760"/>
            <a:ext cx="2023920" cy="133308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How to load  a Firmware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3560040" y="1152360"/>
            <a:ext cx="4581000" cy="195228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Define Security Policies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27" name="CustomShape 5"/>
          <p:cNvSpPr/>
          <p:nvPr/>
        </p:nvSpPr>
        <p:spPr>
          <a:xfrm>
            <a:off x="5022360" y="1996200"/>
            <a:ext cx="3809520" cy="296028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Generate Program Dependency and uses this graph to create an authentication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slice from an entry point to the privileged program point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128" name="CustomShape 6"/>
          <p:cNvSpPr/>
          <p:nvPr/>
        </p:nvSpPr>
        <p:spPr>
          <a:xfrm>
            <a:off x="5022360" y="2944800"/>
            <a:ext cx="3214440" cy="2385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This module can check whether the found input bypass the authentication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Examples(Dynamic Approach) 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762840" y="101700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Full-Separation Mode</a:t>
            </a:r>
            <a:endParaRPr lang="en-US" sz="1800" b="0" strike="noStrike" spc="-1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Context Switching</a:t>
            </a:r>
            <a:endParaRPr lang="en-US" sz="1800" b="0" strike="noStrike" spc="-1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Interrupts Handling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131" name="Google Shape;162;p26"/>
          <p:cNvPicPr/>
          <p:nvPr/>
        </p:nvPicPr>
        <p:blipFill>
          <a:blip r:embed="rId2"/>
          <a:stretch/>
        </p:blipFill>
        <p:spPr>
          <a:xfrm>
            <a:off x="630360" y="2013480"/>
            <a:ext cx="7617960" cy="276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Limitations</a:t>
            </a:r>
            <a:r>
              <a:rPr lang="en-US" sz="3600" b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750600" y="1152360"/>
            <a:ext cx="764244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15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 algn="ctr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There is no general method to cover all embedded devices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 algn="ctr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There is no flexibility to apply one method to all devices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Future Works and open Areas  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895680" y="1335600"/>
            <a:ext cx="7351920" cy="214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 linguistic study of Packing algorithms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Gathering a general Dataset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Creating more Independent Emulators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757440" y="1973520"/>
            <a:ext cx="735192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Question ?</a:t>
            </a: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Outline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11760" y="1152360"/>
            <a:ext cx="7641360" cy="3416040"/>
          </a:xfrm>
          <a:prstGeom prst="rect">
            <a:avLst/>
          </a:prstGeom>
          <a:noFill/>
          <a:ln w="9360">
            <a:solidFill>
              <a:srgbClr val="202124"/>
            </a:solidFill>
            <a:round/>
          </a:ln>
        </p:spPr>
        <p:txBody>
          <a:bodyPr tIns="91440" bIns="91440"/>
          <a:lstStyle/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Background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Challenges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Methodologies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Examples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Limitations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Future and Open areas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11760" y="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EF6C00"/>
                </a:solidFill>
                <a:latin typeface="Times New Roman"/>
                <a:ea typeface="Times New Roman"/>
              </a:rPr>
              <a:t>Background 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11760" y="853200"/>
            <a:ext cx="3999600" cy="37152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80520">
              <a:lnSpc>
                <a:spcPct val="115000"/>
              </a:lnSpc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What is embedded system?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algn="ctr">
              <a:lnSpc>
                <a:spcPct val="115000"/>
              </a:lnSpc>
              <a:spcBef>
                <a:spcPts val="1599"/>
              </a:spcBef>
            </a:pPr>
            <a:r>
              <a:rPr lang="en-US" sz="1800" b="1" i="1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A computer system used in electrical devices</a:t>
            </a:r>
            <a:r>
              <a:rPr lang="en-US" sz="2400" b="0" i="1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spcBef>
                <a:spcPts val="1599"/>
              </a:spcBef>
              <a:buClr>
                <a:srgbClr val="695D46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What is firmware ?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algn="ctr">
              <a:lnSpc>
                <a:spcPct val="115000"/>
              </a:lnSpc>
              <a:spcBef>
                <a:spcPts val="1599"/>
              </a:spcBef>
            </a:pPr>
            <a:r>
              <a:rPr lang="en-US" sz="1800" b="1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A special software runs on embedded device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algn="ctr">
              <a:lnSpc>
                <a:spcPct val="115000"/>
              </a:lnSpc>
              <a:spcBef>
                <a:spcPts val="1599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Google Shape;80;p15"/>
          <p:cNvPicPr/>
          <p:nvPr/>
        </p:nvPicPr>
        <p:blipFill>
          <a:blip r:embed="rId2"/>
          <a:srcRect l="8750" t="-13474" r="-8750" b="4753"/>
          <a:stretch/>
        </p:blipFill>
        <p:spPr>
          <a:xfrm>
            <a:off x="4953600" y="666720"/>
            <a:ext cx="3999600" cy="380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11760" y="285840"/>
            <a:ext cx="8520120" cy="866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Background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11760" y="1266120"/>
            <a:ext cx="399960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15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lang="en-US" sz="3600" b="0" i="1" strike="noStrike" spc="-1">
                <a:solidFill>
                  <a:srgbClr val="695D46"/>
                </a:solidFill>
                <a:latin typeface="Times New Roman"/>
                <a:ea typeface="Times New Roman"/>
              </a:rPr>
              <a:t>Why Firmware Security is important?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Google Shape;87;p16"/>
          <p:cNvPicPr/>
          <p:nvPr/>
        </p:nvPicPr>
        <p:blipFill>
          <a:blip r:embed="rId2"/>
          <a:stretch/>
        </p:blipFill>
        <p:spPr>
          <a:xfrm>
            <a:off x="4572000" y="1362600"/>
            <a:ext cx="4357440" cy="310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75760" y="17352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Challenges in Firmware Security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895320" y="1258200"/>
            <a:ext cx="7353000" cy="290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Building a Representative Dataset</a:t>
            </a:r>
            <a:endParaRPr lang="en-US" sz="24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2095560" y="880920"/>
            <a:ext cx="6452640" cy="22338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Several Architectures and devices</a:t>
            </a: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Source code is not available </a:t>
            </a: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S.T Binary code is not available </a:t>
            </a: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How to apply one approach to another devic</a:t>
            </a: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Intellectual Property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11760" y="15912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Challenges in Firmware Security</a:t>
            </a:r>
            <a:br/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895320" y="323460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B. Firmware Identification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2509920" y="764640"/>
            <a:ext cx="5738400" cy="223812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marL="457200" indent="-380520" algn="ctr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Arial"/>
              </a:rPr>
              <a:t>How much reliability does the extracted firmware have?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11760" y="25452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Challenges in Firmware Security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549720" y="368676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C. Unpacking and Custom Formats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857240" y="1152360"/>
            <a:ext cx="6405120" cy="221436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Unique Firmware Format </a:t>
            </a: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Unique Compression Algorithm 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0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Challenges in Firmware Security</a:t>
            </a:r>
            <a:br/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895320" y="328572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D. Results Confirmation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2238480" y="1359720"/>
            <a:ext cx="5357520" cy="1688040"/>
          </a:xfrm>
          <a:prstGeom prst="wedgeRoundRectCallout">
            <a:avLst>
              <a:gd name="adj1" fmla="val -20221"/>
              <a:gd name="adj2" fmla="val 69496"/>
              <a:gd name="adj3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. Results from static Analysis should be tested on Device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en-US" sz="3600" b="1" i="1" strike="noStrike" spc="-1">
                <a:solidFill>
                  <a:srgbClr val="EF6C00"/>
                </a:solidFill>
                <a:latin typeface="PT Sans Narrow"/>
                <a:ea typeface="PT Sans Narrow"/>
              </a:rPr>
              <a:t>Methodologies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311760" y="1266120"/>
            <a:ext cx="399960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15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666720" y="1829520"/>
            <a:ext cx="735300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4"/>
          <p:cNvSpPr/>
          <p:nvPr/>
        </p:nvSpPr>
        <p:spPr>
          <a:xfrm>
            <a:off x="895320" y="1829520"/>
            <a:ext cx="7353000" cy="133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Static Approaches</a:t>
            </a: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Times New Roman"/>
              <a:buChar char="●"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Dynamic Approaches 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Macintosh PowerPoint</Application>
  <PresentationFormat>On-screen Show (16:9)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Open Sans</vt:lpstr>
      <vt:lpstr>PT Sans Narrow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Nenad Medvidovic</cp:lastModifiedBy>
  <cp:revision>1</cp:revision>
  <dcterms:modified xsi:type="dcterms:W3CDTF">2020-04-08T16:25:28Z</dcterms:modified>
  <dc:language>en-US</dc:language>
</cp:coreProperties>
</file>