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18" r:id="rId1"/>
  </p:sldMasterIdLst>
  <p:notesMasterIdLst>
    <p:notesMasterId r:id="rId41"/>
  </p:notesMasterIdLst>
  <p:sldIdLst>
    <p:sldId id="256" r:id="rId2"/>
    <p:sldId id="282" r:id="rId3"/>
    <p:sldId id="283" r:id="rId4"/>
    <p:sldId id="289" r:id="rId5"/>
    <p:sldId id="285" r:id="rId6"/>
    <p:sldId id="286" r:id="rId7"/>
    <p:sldId id="287" r:id="rId8"/>
    <p:sldId id="288" r:id="rId9"/>
    <p:sldId id="284" r:id="rId10"/>
    <p:sldId id="290" r:id="rId11"/>
    <p:sldId id="291" r:id="rId12"/>
    <p:sldId id="292" r:id="rId13"/>
    <p:sldId id="281" r:id="rId14"/>
    <p:sldId id="293" r:id="rId15"/>
    <p:sldId id="270" r:id="rId16"/>
    <p:sldId id="295" r:id="rId17"/>
    <p:sldId id="276" r:id="rId18"/>
    <p:sldId id="272" r:id="rId19"/>
    <p:sldId id="298" r:id="rId20"/>
    <p:sldId id="273" r:id="rId21"/>
    <p:sldId id="271" r:id="rId22"/>
    <p:sldId id="274" r:id="rId23"/>
    <p:sldId id="259" r:id="rId24"/>
    <p:sldId id="260" r:id="rId25"/>
    <p:sldId id="266" r:id="rId26"/>
    <p:sldId id="299" r:id="rId27"/>
    <p:sldId id="265" r:id="rId28"/>
    <p:sldId id="261" r:id="rId29"/>
    <p:sldId id="300" r:id="rId30"/>
    <p:sldId id="301" r:id="rId31"/>
    <p:sldId id="263" r:id="rId32"/>
    <p:sldId id="275" r:id="rId33"/>
    <p:sldId id="277" r:id="rId34"/>
    <p:sldId id="296" r:id="rId35"/>
    <p:sldId id="279" r:id="rId36"/>
    <p:sldId id="280" r:id="rId37"/>
    <p:sldId id="294" r:id="rId38"/>
    <p:sldId id="268" r:id="rId39"/>
    <p:sldId id="297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e young Bang" initials="JyB" lastIdx="1" clrIdx="0">
    <p:extLst>
      <p:ext uri="{19B8F6BF-5375-455C-9EA6-DF929625EA0E}">
        <p15:presenceInfo xmlns:p15="http://schemas.microsoft.com/office/powerpoint/2012/main" userId="S::jae@quandarypeak.com::609bcc7c-7411-4242-8b3b-0c1b3cc1c12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6208"/>
  </p:normalViewPr>
  <p:slideViewPr>
    <p:cSldViewPr snapToGrid="0" snapToObjects="1">
      <p:cViewPr varScale="1">
        <p:scale>
          <a:sx n="132" d="100"/>
          <a:sy n="132" d="100"/>
        </p:scale>
        <p:origin x="13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ommentAuthors" Target="commentAuthor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1F3EB7-A0DA-42AD-B99C-36422AEC5227}" type="datetimeFigureOut">
              <a:rPr lang="en-US" smtClean="0"/>
              <a:t>1/28/2020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EE2C6-27A4-49FB-AC37-95DF503261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563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50CA0-6288-41BB-91E2-841369E854B7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5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EE533-3AD2-45F2-923C-FFE1C927D155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624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A792F-2A9C-4FC5-9544-AD7D748F6B0A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36943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0D08CA-AE50-437B-ACC6-BA5745AB955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792403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C135B-FAC9-4174-8CDD-89CB18BE72AB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979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0A106-8777-42A8-9884-6F3DAC7A5B1A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54023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40324E-160C-4151-BC9A-98278DF67FA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11460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CE1D06-C6B6-4A08-9101-75CCF7E297B4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0471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6E2BF-A717-4BED-8F42-4693D36BAE89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352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9FF38-6588-4C86-B38A-D3295A9F92D1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8001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A2C138-810C-457D-8E2A-9E65A484C7F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8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C7267-23BE-4D7F-8D2F-1B684F55F2F1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282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B5D597-340A-49AF-AA3E-DFA2D39EF32B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202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697A0C-E1CD-4869-88ED-0C067CE5EA06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419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92011-76DA-4701-8A4E-E84FE0F21A88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911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A5F5D-DD8B-44FC-A2FD-C9CADD04EFC6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777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1DE56-BBB0-4902-9BB4-25588E3758BA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C0E5FF08-6D08-4F5C-BD4A-96B819CFE540}" type="datetime1">
              <a:rPr lang="en-US" smtClean="0"/>
              <a:t>1/28/2020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131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24" r:id="rId6"/>
    <p:sldLayoutId id="2147483725" r:id="rId7"/>
    <p:sldLayoutId id="2147483726" r:id="rId8"/>
    <p:sldLayoutId id="2147483727" r:id="rId9"/>
    <p:sldLayoutId id="2147483728" r:id="rId10"/>
    <p:sldLayoutId id="2147483729" r:id="rId11"/>
    <p:sldLayoutId id="2147483730" r:id="rId12"/>
    <p:sldLayoutId id="2147483731" r:id="rId13"/>
    <p:sldLayoutId id="2147483732" r:id="rId14"/>
    <p:sldLayoutId id="2147483733" r:id="rId15"/>
    <p:sldLayoutId id="2147483734" r:id="rId16"/>
    <p:sldLayoutId id="2147483735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economictimes.indiatimes.com/tech/ites/breach-of-contract-millercoors-sues-hcl-tech-for-100-million/printarticle/57819765.cms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hyperlink" Target="https://static1.smartbear.co/smartbearbrand/media/pdf/the-2019-state-of-code-review.pdf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github.com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1">
                <a:shade val="80000"/>
                <a:lumMod val="80000"/>
              </a:schemeClr>
              <a:schemeClr val="bg1">
                <a:tint val="98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36C85-F0B5-0841-935F-5509053AB8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39327" y="3496573"/>
            <a:ext cx="6877356" cy="1052422"/>
          </a:xfrm>
        </p:spPr>
        <p:txBody>
          <a:bodyPr>
            <a:normAutofit/>
          </a:bodyPr>
          <a:lstStyle/>
          <a:p>
            <a:pPr algn="l"/>
            <a:r>
              <a:rPr lang="en-US" sz="3600" dirty="0"/>
              <a:t>Software Forensics in Practice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C309AAF-6954-495F-8DCF-498E91B726E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5299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28A14A-BABD-48BA-9237-5F9942DAFD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4440" y="643467"/>
            <a:ext cx="7503119" cy="55710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E8030E6-8377-460D-BB2F-B412A8FC8BAD}"/>
              </a:ext>
            </a:extLst>
          </p:cNvPr>
          <p:cNvCxnSpPr>
            <a:cxnSpLocks/>
          </p:cNvCxnSpPr>
          <p:nvPr/>
        </p:nvCxnSpPr>
        <p:spPr>
          <a:xfrm>
            <a:off x="7084762" y="2694326"/>
            <a:ext cx="211939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A952-7E6E-4A92-837E-351275C4E69C}"/>
              </a:ext>
            </a:extLst>
          </p:cNvPr>
          <p:cNvCxnSpPr>
            <a:cxnSpLocks/>
          </p:cNvCxnSpPr>
          <p:nvPr/>
        </p:nvCxnSpPr>
        <p:spPr>
          <a:xfrm>
            <a:off x="2484688" y="3135484"/>
            <a:ext cx="249638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3AB80FC-854B-4DC4-9890-6EFAC7C2D8A1}"/>
              </a:ext>
            </a:extLst>
          </p:cNvPr>
          <p:cNvCxnSpPr>
            <a:cxnSpLocks/>
          </p:cNvCxnSpPr>
          <p:nvPr/>
        </p:nvCxnSpPr>
        <p:spPr>
          <a:xfrm>
            <a:off x="4185149" y="4864021"/>
            <a:ext cx="4682125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B3698E5-9F60-4729-821E-6426B4920F3C}"/>
              </a:ext>
            </a:extLst>
          </p:cNvPr>
          <p:cNvSpPr txBox="1"/>
          <p:nvPr/>
        </p:nvSpPr>
        <p:spPr>
          <a:xfrm>
            <a:off x="3134291" y="878890"/>
            <a:ext cx="59234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On-going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C7E992-05F6-4708-8B18-81BDB3799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9845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37BF1-C903-4C15-BE47-E2CAE22B0C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C2FD7B-F14D-469E-B1B8-DB3AA5A125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Claims in the complaints</a:t>
            </a:r>
          </a:p>
          <a:p>
            <a:pPr lvl="1"/>
            <a:r>
              <a:rPr lang="en-US" dirty="0"/>
              <a:t>“... not free of defects as required and failed to meet basic performance requirements and industry standards.”</a:t>
            </a:r>
          </a:p>
          <a:p>
            <a:pPr lvl="1"/>
            <a:r>
              <a:rPr lang="en-US" dirty="0"/>
              <a:t>“... failed to provide collectively suitable and operable software system.”</a:t>
            </a:r>
          </a:p>
          <a:p>
            <a:pPr lvl="1"/>
            <a:r>
              <a:rPr lang="en-US" dirty="0"/>
              <a:t>“... never delivered a functional website or mobile app.”</a:t>
            </a:r>
          </a:p>
          <a:p>
            <a:pPr lvl="1"/>
            <a:r>
              <a:rPr lang="en-US" dirty="0"/>
              <a:t>“... work was seriously deficient ...”</a:t>
            </a:r>
          </a:p>
          <a:p>
            <a:pPr lvl="1"/>
            <a:endParaRPr lang="en-US" dirty="0"/>
          </a:p>
          <a:p>
            <a:r>
              <a:rPr lang="en-US" dirty="0"/>
              <a:t>Are they true?</a:t>
            </a:r>
          </a:p>
          <a:p>
            <a:r>
              <a:rPr lang="en-US" dirty="0"/>
              <a:t>Are they supported by scientific evidence?</a:t>
            </a:r>
          </a:p>
          <a:p>
            <a:r>
              <a:rPr lang="en-US" dirty="0"/>
              <a:t>Is there another side of the story?</a:t>
            </a:r>
          </a:p>
          <a:p>
            <a:r>
              <a:rPr lang="en-US" dirty="0"/>
              <a:t>Who can identify the evidence from what?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CCD793-B864-4E4C-881F-45B6D5001A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34220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A1B4C-B387-4409-A19D-8E2B0E0005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6" y="2861734"/>
            <a:ext cx="8825657" cy="860400"/>
          </a:xfrm>
        </p:spPr>
        <p:txBody>
          <a:bodyPr/>
          <a:lstStyle/>
          <a:p>
            <a:r>
              <a:rPr lang="en-US" sz="3200" dirty="0"/>
              <a:t>Software Forensics in Practice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D10597-9244-4F72-B92F-A0EE499A6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54955" y="3722134"/>
            <a:ext cx="8825658" cy="1915647"/>
          </a:xfrm>
        </p:spPr>
        <p:txBody>
          <a:bodyPr>
            <a:normAutofit/>
          </a:bodyPr>
          <a:lstStyle/>
          <a:p>
            <a:r>
              <a:rPr lang="en-US" cap="none" dirty="0"/>
              <a:t>Real-world breach-of-contract lawsuits,</a:t>
            </a:r>
          </a:p>
          <a:p>
            <a:r>
              <a:rPr lang="en-US" cap="none" dirty="0"/>
              <a:t>software expert witnesses, and </a:t>
            </a:r>
          </a:p>
          <a:p>
            <a:r>
              <a:rPr lang="en-US" cap="none" dirty="0"/>
              <a:t>life as a software consulting expert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AFC9C1-3ABC-46B0-94AD-EB2A6C677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16833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AD528-E290-40EF-82A4-DF9780BC6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FC1927-96B6-497D-9889-EB1EE12066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Breach-of-contract lawsuits</a:t>
            </a:r>
          </a:p>
          <a:p>
            <a:r>
              <a:rPr lang="en-US" dirty="0"/>
              <a:t>What is an expert witness?</a:t>
            </a:r>
          </a:p>
          <a:p>
            <a:r>
              <a:rPr lang="en-US" dirty="0"/>
              <a:t>Roles of a software expert witness</a:t>
            </a:r>
          </a:p>
          <a:p>
            <a:r>
              <a:rPr lang="en-US" dirty="0"/>
              <a:t>Source code discovery deep dive</a:t>
            </a:r>
          </a:p>
          <a:p>
            <a:r>
              <a:rPr lang="en-US" dirty="0"/>
              <a:t>Life as a software expert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9B46E7-9173-418A-9111-7FAD957DB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4118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515D8-EFE1-413F-B7CF-B84D01090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Breach-of-Contract Lawsuits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8338DC-5E46-4C99-9231-D64A13B18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>
                <a:solidFill>
                  <a:schemeClr val="accent2"/>
                </a:solidFill>
              </a:rPr>
              <a:t>Software development failures</a:t>
            </a:r>
            <a:r>
              <a:rPr lang="en-US" dirty="0"/>
              <a:t>—not an IP infringement!</a:t>
            </a:r>
          </a:p>
          <a:p>
            <a:r>
              <a:rPr lang="en-US" dirty="0"/>
              <a:t>Often involving “the science of analyzing code”</a:t>
            </a:r>
          </a:p>
          <a:p>
            <a:r>
              <a:rPr lang="en-US" dirty="0"/>
              <a:t>Numerous different types of situations</a:t>
            </a:r>
          </a:p>
          <a:p>
            <a:pPr lvl="1"/>
            <a:r>
              <a:rPr lang="en-US" dirty="0"/>
              <a:t>A customer paid a developer to build a custom system, and claims the developer did not produce what was promised or overcharged</a:t>
            </a:r>
          </a:p>
          <a:p>
            <a:pPr lvl="1"/>
            <a:r>
              <a:rPr lang="en-US" dirty="0"/>
              <a:t>Two or more companies partnered to create a software system, and each says it’s the other’s fault that it doesn’t work</a:t>
            </a:r>
          </a:p>
          <a:p>
            <a:r>
              <a:rPr lang="en-US" dirty="0"/>
              <a:t>An expert may opine on why the project failed and whether project cost and timeline were reasonable</a:t>
            </a:r>
          </a:p>
          <a:p>
            <a:pPr lvl="1"/>
            <a:r>
              <a:rPr lang="en-US" dirty="0"/>
              <a:t>Generally involves analysis of bids, requirement specs, internal development standards and guidelines, repo logs, test data, bug reports, and source code</a:t>
            </a:r>
          </a:p>
          <a:p>
            <a:pPr lvl="1"/>
            <a:r>
              <a:rPr lang="en-US" dirty="0"/>
              <a:t>Cost estimation models, code count tools, quality metrics, and complexity metrics are often useful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DE2B57-CC56-4F64-91E7-66EC1EBE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70678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1EA393-39B3-425F-AA09-C2A9DFB8F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an Expert Witness?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B3480-C8D7-4C88-89A9-3E2A21379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Specialist who </a:t>
            </a:r>
            <a:r>
              <a:rPr lang="en-US" b="1" dirty="0">
                <a:solidFill>
                  <a:schemeClr val="accent2"/>
                </a:solidFill>
              </a:rPr>
              <a:t>testifies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b="1" dirty="0">
                <a:solidFill>
                  <a:schemeClr val="accent2"/>
                </a:solidFill>
              </a:rPr>
              <a:t>in a legal proceeding </a:t>
            </a:r>
            <a:r>
              <a:rPr lang="en-US" dirty="0"/>
              <a:t>without having been a witness to an occurrence</a:t>
            </a:r>
          </a:p>
          <a:p>
            <a:pPr lvl="1"/>
            <a:r>
              <a:rPr lang="en-US" dirty="0"/>
              <a:t>Qualified by special experience, training, or knowledge</a:t>
            </a:r>
          </a:p>
          <a:p>
            <a:pPr lvl="1"/>
            <a:r>
              <a:rPr lang="en-US" dirty="0"/>
              <a:t>Testifies about matters not well-understood by lay people</a:t>
            </a:r>
          </a:p>
          <a:p>
            <a:endParaRPr lang="en-US" dirty="0"/>
          </a:p>
          <a:p>
            <a:r>
              <a:rPr lang="en-US" dirty="0"/>
              <a:t>Gives </a:t>
            </a:r>
            <a:r>
              <a:rPr lang="en-US" b="1" dirty="0">
                <a:solidFill>
                  <a:schemeClr val="accent2"/>
                </a:solidFill>
              </a:rPr>
              <a:t>objective, unbiased, and independent </a:t>
            </a:r>
            <a:r>
              <a:rPr lang="en-US" dirty="0"/>
              <a:t>opinions</a:t>
            </a:r>
          </a:p>
          <a:p>
            <a:pPr lvl="1"/>
            <a:r>
              <a:rPr lang="en-US" dirty="0"/>
              <a:t>Explains complex technical concepts clearly</a:t>
            </a:r>
          </a:p>
          <a:p>
            <a:pPr lvl="1"/>
            <a:r>
              <a:rPr lang="en-US" dirty="0"/>
              <a:t>Is credible, persuasive, and likable</a:t>
            </a:r>
          </a:p>
          <a:p>
            <a:endParaRPr lang="en-US" dirty="0"/>
          </a:p>
          <a:p>
            <a:r>
              <a:rPr lang="en-US" dirty="0"/>
              <a:t>May be retained by one party, multiple parties, or the court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09E15D-915F-440D-B146-4195AEED7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131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16536-C71F-41E0-BAFD-2C79E5525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Testifying and Non-Testifying Experts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6D7667-66D0-462B-9BE9-480AADA93F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cases involve multiple experts</a:t>
            </a:r>
          </a:p>
          <a:p>
            <a:pPr lvl="1"/>
            <a:r>
              <a:rPr lang="en-US" dirty="0"/>
              <a:t>One or more </a:t>
            </a:r>
            <a:r>
              <a:rPr lang="en-US" b="1" dirty="0">
                <a:solidFill>
                  <a:schemeClr val="accent2"/>
                </a:solidFill>
              </a:rPr>
              <a:t>testifying</a:t>
            </a:r>
            <a:r>
              <a:rPr lang="en-US" dirty="0"/>
              <a:t> experts</a:t>
            </a:r>
          </a:p>
          <a:p>
            <a:pPr lvl="1"/>
            <a:r>
              <a:rPr lang="en-US" dirty="0"/>
              <a:t>One or more </a:t>
            </a:r>
            <a:r>
              <a:rPr lang="en-US" b="1" dirty="0">
                <a:solidFill>
                  <a:schemeClr val="accent2"/>
                </a:solidFill>
              </a:rPr>
              <a:t>non-testifying</a:t>
            </a:r>
            <a:r>
              <a:rPr lang="en-US" dirty="0"/>
              <a:t> consultants</a:t>
            </a:r>
          </a:p>
          <a:p>
            <a:r>
              <a:rPr lang="en-US" dirty="0"/>
              <a:t>The testifying expert(s) author the report and testify</a:t>
            </a:r>
          </a:p>
          <a:p>
            <a:r>
              <a:rPr lang="en-US" dirty="0"/>
              <a:t>The non-testifying consultants assist in gathering and organizing evidence</a:t>
            </a:r>
          </a:p>
          <a:p>
            <a:pPr lvl="1"/>
            <a:r>
              <a:rPr lang="en-US" dirty="0"/>
              <a:t>Source code review and data analysis are extremely time consuming</a:t>
            </a:r>
          </a:p>
          <a:p>
            <a:pPr lvl="1"/>
            <a:r>
              <a:rPr lang="en-US" dirty="0"/>
              <a:t>Once evidence has been documented, the testifying expert can review everything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E04E93-8BEE-4A1B-AAE7-440A92F786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275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7BFC2BC-37F5-401C-8960-74BE4A0AC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Roles of a Software Expert Witness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24377A-F420-49F8-A6F8-AFFB5F78E7E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Providing an expert opinion</a:t>
            </a:r>
          </a:p>
          <a:p>
            <a:pPr lvl="1"/>
            <a:r>
              <a:rPr lang="en-US" dirty="0"/>
              <a:t>Expert report</a:t>
            </a:r>
          </a:p>
          <a:p>
            <a:pPr lvl="1"/>
            <a:r>
              <a:rPr lang="en-US" dirty="0"/>
              <a:t>Deposition</a:t>
            </a:r>
          </a:p>
          <a:p>
            <a:pPr lvl="1"/>
            <a:r>
              <a:rPr lang="en-US" dirty="0"/>
              <a:t>Testimony</a:t>
            </a:r>
          </a:p>
          <a:p>
            <a:r>
              <a:rPr lang="en-US" dirty="0"/>
              <a:t>Helping with other court filings</a:t>
            </a:r>
          </a:p>
          <a:p>
            <a:pPr lvl="1"/>
            <a:r>
              <a:rPr lang="en-US" dirty="0"/>
              <a:t>Affidavits</a:t>
            </a:r>
          </a:p>
          <a:p>
            <a:pPr lvl="1"/>
            <a:r>
              <a:rPr lang="en-US" dirty="0"/>
              <a:t>Stipulations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056658-F4DF-4E75-A55E-13550CA137B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Assist, produce, or conduct</a:t>
            </a:r>
          </a:p>
          <a:p>
            <a:pPr lvl="1"/>
            <a:r>
              <a:rPr lang="en-US" dirty="0"/>
              <a:t>Protective order</a:t>
            </a:r>
          </a:p>
          <a:p>
            <a:pPr lvl="1"/>
            <a:r>
              <a:rPr lang="en-US" dirty="0"/>
              <a:t>Evidence discovery</a:t>
            </a:r>
          </a:p>
          <a:p>
            <a:pPr lvl="1"/>
            <a:r>
              <a:rPr lang="en-US" dirty="0"/>
              <a:t>Code review</a:t>
            </a:r>
          </a:p>
          <a:p>
            <a:pPr lvl="1"/>
            <a:r>
              <a:rPr lang="en-US" dirty="0"/>
              <a:t>Expert report</a:t>
            </a:r>
          </a:p>
          <a:p>
            <a:pPr lvl="1"/>
            <a:r>
              <a:rPr lang="en-US" dirty="0"/>
              <a:t>Deposition</a:t>
            </a:r>
          </a:p>
          <a:p>
            <a:pPr lvl="1"/>
            <a:r>
              <a:rPr lang="en-US" dirty="0"/>
              <a:t>Testimony</a:t>
            </a:r>
          </a:p>
          <a:p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998E2B-F228-405C-B2B1-8944FC0D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74950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0A0AB-DD4A-4D35-8F56-D793E3BFE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26F0A1-7BE5-4E43-86C5-F89DAE6AED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During the course of serving as an expert, you will receive confidential materials</a:t>
            </a:r>
          </a:p>
          <a:p>
            <a:r>
              <a:rPr lang="en-US" dirty="0"/>
              <a:t>Must be handled strictly in accordance with a </a:t>
            </a:r>
            <a:r>
              <a:rPr lang="en-US" b="1" dirty="0">
                <a:solidFill>
                  <a:schemeClr val="accent2"/>
                </a:solidFill>
              </a:rPr>
              <a:t>protective order (PO)</a:t>
            </a:r>
          </a:p>
          <a:p>
            <a:r>
              <a:rPr lang="en-US" dirty="0"/>
              <a:t>Protective order</a:t>
            </a:r>
          </a:p>
          <a:p>
            <a:pPr lvl="1"/>
            <a:r>
              <a:rPr lang="en-US" dirty="0"/>
              <a:t>Parties agree upon the ways in which the case-related materials such as source code will be produced and handled</a:t>
            </a:r>
          </a:p>
          <a:p>
            <a:pPr lvl="1"/>
            <a:r>
              <a:rPr lang="en-US" dirty="0"/>
              <a:t>Subject to the Court’s approval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F9918E-A7FC-4D3C-A236-86C93D22E6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99147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7AC568-36EF-4D80-81E5-85D30F32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Protective Order: Source Code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FC8F30-EC49-40CE-B40D-20B20CC8F7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There may be </a:t>
            </a:r>
            <a:r>
              <a:rPr lang="en-US" b="1" dirty="0">
                <a:solidFill>
                  <a:schemeClr val="accent2"/>
                </a:solidFill>
              </a:rPr>
              <a:t>separate undertakings </a:t>
            </a:r>
            <a:r>
              <a:rPr lang="en-US" dirty="0"/>
              <a:t>regarding the production and inspection of source code</a:t>
            </a:r>
          </a:p>
          <a:p>
            <a:r>
              <a:rPr lang="en-US" dirty="0"/>
              <a:t>Important factors</a:t>
            </a:r>
          </a:p>
          <a:p>
            <a:pPr lvl="1"/>
            <a:r>
              <a:rPr lang="en-US" dirty="0"/>
              <a:t>Location of the source code</a:t>
            </a:r>
          </a:p>
          <a:p>
            <a:pPr lvl="1"/>
            <a:r>
              <a:rPr lang="en-US" dirty="0"/>
              <a:t>Review environment</a:t>
            </a:r>
          </a:p>
          <a:p>
            <a:pPr lvl="2"/>
            <a:r>
              <a:rPr lang="en-US" dirty="0"/>
              <a:t>Review hardware and software</a:t>
            </a:r>
          </a:p>
          <a:p>
            <a:pPr lvl="2"/>
            <a:r>
              <a:rPr lang="en-US" dirty="0"/>
              <a:t>Access control</a:t>
            </a:r>
          </a:p>
          <a:p>
            <a:pPr lvl="3"/>
            <a:r>
              <a:rPr lang="en-US" dirty="0"/>
              <a:t>Network, peripherals, copying data in and out, etc.</a:t>
            </a:r>
          </a:p>
          <a:p>
            <a:pPr lvl="2"/>
            <a:r>
              <a:rPr lang="en-US" dirty="0"/>
              <a:t>Printing</a:t>
            </a:r>
          </a:p>
          <a:p>
            <a:pPr lvl="3"/>
            <a:r>
              <a:rPr lang="en-US" dirty="0"/>
              <a:t>How many pages? Font size? Even color of the papers.</a:t>
            </a:r>
          </a:p>
          <a:p>
            <a:pPr lvl="2"/>
            <a:r>
              <a:rPr lang="en-US" dirty="0"/>
              <a:t>Break room</a:t>
            </a:r>
          </a:p>
          <a:p>
            <a:pPr lvl="2"/>
            <a:r>
              <a:rPr lang="en-US" dirty="0"/>
              <a:t>Monitoring reviewers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C8A2B-559A-47AC-ABEC-759BFBD4D1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1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8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EB02A9-2035-4E99-8FBC-5AAADE5E6C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440" y="643467"/>
            <a:ext cx="9731119" cy="55710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9A0DEC-73C1-49D5-B5A3-1F1EE6CF8BFA}"/>
              </a:ext>
            </a:extLst>
          </p:cNvPr>
          <p:cNvSpPr txBox="1"/>
          <p:nvPr/>
        </p:nvSpPr>
        <p:spPr>
          <a:xfrm>
            <a:off x="1990078" y="6541347"/>
            <a:ext cx="821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https://economictimes.indiatimes.com/tech/ites/breach-of-contract-millercoors-sues-hcl-tech-for-100-million/printarticle/57819765.cms</a:t>
            </a:r>
            <a:endParaRPr lang="en-US" sz="8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75B5024-535C-41C5-89EE-90007A022A8E}"/>
              </a:ext>
            </a:extLst>
          </p:cNvPr>
          <p:cNvSpPr/>
          <p:nvPr/>
        </p:nvSpPr>
        <p:spPr>
          <a:xfrm>
            <a:off x="1363851" y="2061275"/>
            <a:ext cx="8648054" cy="836908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DB534C-A1A1-4A5A-BBCE-3664070B4356}"/>
              </a:ext>
            </a:extLst>
          </p:cNvPr>
          <p:cNvSpPr/>
          <p:nvPr/>
        </p:nvSpPr>
        <p:spPr>
          <a:xfrm>
            <a:off x="1363851" y="4468391"/>
            <a:ext cx="5782907" cy="51268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10D6465-8CE0-4EE4-BA93-F7AEA7ED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49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DAD773-98BA-4E6B-AEF5-72119C5B3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Stipulated Protective Order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1B5F-2757-4B00-85E2-6410EC33E6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Specifies restrictions on access to confidential materials</a:t>
            </a:r>
          </a:p>
          <a:p>
            <a:r>
              <a:rPr lang="en-US" dirty="0"/>
              <a:t>Different classes of materials may be enumerated</a:t>
            </a:r>
          </a:p>
          <a:p>
            <a:pPr lvl="1"/>
            <a:r>
              <a:rPr lang="en-US" dirty="0"/>
              <a:t>For example:</a:t>
            </a:r>
          </a:p>
          <a:p>
            <a:pPr lvl="2"/>
            <a:r>
              <a:rPr lang="en-US" dirty="0"/>
              <a:t>“Confidential”</a:t>
            </a:r>
          </a:p>
          <a:p>
            <a:pPr lvl="2"/>
            <a:r>
              <a:rPr lang="en-US" dirty="0"/>
              <a:t>“Confidential – Outside Counsels’ Eyes Only”</a:t>
            </a:r>
          </a:p>
          <a:p>
            <a:pPr lvl="2"/>
            <a:r>
              <a:rPr lang="en-US" dirty="0"/>
              <a:t>“Confidential – Outside Counsels’ Eyes Only – Source Code”</a:t>
            </a:r>
          </a:p>
          <a:p>
            <a:r>
              <a:rPr lang="en-US" dirty="0"/>
              <a:t>You will execute an Agreement to be Bound by Protective Order</a:t>
            </a:r>
          </a:p>
          <a:p>
            <a:r>
              <a:rPr lang="en-US" dirty="0"/>
              <a:t>Waiting period during which opposing party can object to your designation</a:t>
            </a:r>
          </a:p>
          <a:p>
            <a:pPr lvl="1"/>
            <a:r>
              <a:rPr lang="en-US" dirty="0"/>
              <a:t>Typically five days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A066B5-7124-458B-B895-78CC75EAF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84833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AC76B3-92FD-4E66-9564-45027D5388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Evidence Discovery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B63570-37AB-49B5-89CD-53E8C77832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One party requests the other party to produce evidence that is relevant to the case, e.g., source code.</a:t>
            </a:r>
          </a:p>
          <a:p>
            <a:r>
              <a:rPr lang="en-US" dirty="0"/>
              <a:t>The producing party discloses the requested materials </a:t>
            </a:r>
            <a:r>
              <a:rPr lang="en-US" b="1" dirty="0">
                <a:solidFill>
                  <a:schemeClr val="accent2"/>
                </a:solidFill>
              </a:rPr>
              <a:t>in good faith</a:t>
            </a:r>
            <a:r>
              <a:rPr lang="en-US" dirty="0"/>
              <a:t>.</a:t>
            </a:r>
          </a:p>
          <a:p>
            <a:r>
              <a:rPr lang="en-US" dirty="0"/>
              <a:t>In case of failure to cooperate in discovery, the requesting party may file a </a:t>
            </a:r>
            <a:r>
              <a:rPr lang="en-US" b="1" dirty="0">
                <a:solidFill>
                  <a:schemeClr val="accent2"/>
                </a:solidFill>
              </a:rPr>
              <a:t>motion to compel disclosure</a:t>
            </a:r>
            <a:r>
              <a:rPr lang="en-US" dirty="0"/>
              <a:t>.</a:t>
            </a:r>
          </a:p>
          <a:p>
            <a:r>
              <a:rPr lang="en-US" dirty="0"/>
              <a:t>The producing party is often </a:t>
            </a:r>
            <a:r>
              <a:rPr lang="en-US" b="1" dirty="0">
                <a:solidFill>
                  <a:schemeClr val="accent2"/>
                </a:solidFill>
              </a:rPr>
              <a:t>not cooperative</a:t>
            </a:r>
            <a:r>
              <a:rPr lang="en-US" dirty="0"/>
              <a:t>.</a:t>
            </a:r>
          </a:p>
          <a:p>
            <a:r>
              <a:rPr lang="en-US" dirty="0"/>
              <a:t>Source code discovery strategies</a:t>
            </a:r>
          </a:p>
          <a:p>
            <a:pPr lvl="1"/>
            <a:r>
              <a:rPr lang="en-US" dirty="0"/>
              <a:t>Request for specific items (e.g., code for a certain feature) </a:t>
            </a:r>
          </a:p>
          <a:p>
            <a:pPr lvl="1"/>
            <a:r>
              <a:rPr lang="en-US" dirty="0"/>
              <a:t>Request more than just program code (e.g., DevOps, testing, repo, etc.)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239A7C-BB04-4C41-8205-D33F39931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8261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C1EBE-385C-468C-9F92-5DC0AEE2B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Artifacts to Discover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B4B970-38B8-4B8D-967B-D1B016179E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Requirements</a:t>
            </a:r>
          </a:p>
          <a:p>
            <a:pPr lvl="1"/>
            <a:r>
              <a:rPr lang="en-US" dirty="0"/>
              <a:t>Software models</a:t>
            </a:r>
          </a:p>
          <a:p>
            <a:pPr lvl="1"/>
            <a:r>
              <a:rPr lang="en-US" dirty="0"/>
              <a:t>Interface or API definitions</a:t>
            </a:r>
          </a:p>
          <a:p>
            <a:r>
              <a:rPr lang="en-US" dirty="0"/>
              <a:t>Source code</a:t>
            </a:r>
          </a:p>
          <a:p>
            <a:pPr lvl="1"/>
            <a:r>
              <a:rPr lang="en-US" dirty="0"/>
              <a:t>Version control systems</a:t>
            </a:r>
          </a:p>
          <a:p>
            <a:pPr lvl="1"/>
            <a:r>
              <a:rPr lang="en-US" dirty="0"/>
              <a:t>DevOps—deployment</a:t>
            </a:r>
          </a:p>
          <a:p>
            <a:r>
              <a:rPr lang="en-US" dirty="0"/>
              <a:t>Communication</a:t>
            </a:r>
          </a:p>
          <a:p>
            <a:pPr lvl="1"/>
            <a:r>
              <a:rPr lang="en-US" dirty="0"/>
              <a:t>Emails, notes, memos, etc.</a:t>
            </a:r>
          </a:p>
          <a:p>
            <a:endParaRPr lang="en-US" dirty="0"/>
          </a:p>
          <a:p>
            <a:r>
              <a:rPr lang="en-US" dirty="0"/>
              <a:t>Testing</a:t>
            </a:r>
          </a:p>
          <a:p>
            <a:pPr lvl="1"/>
            <a:r>
              <a:rPr lang="en-US" dirty="0"/>
              <a:t>Unit testing</a:t>
            </a:r>
          </a:p>
          <a:p>
            <a:pPr lvl="1"/>
            <a:r>
              <a:rPr lang="en-US" dirty="0"/>
              <a:t>System testing</a:t>
            </a:r>
          </a:p>
          <a:p>
            <a:pPr lvl="1"/>
            <a:r>
              <a:rPr lang="en-US" dirty="0"/>
              <a:t>Systems integration testing</a:t>
            </a:r>
          </a:p>
          <a:p>
            <a:pPr lvl="1"/>
            <a:r>
              <a:rPr lang="en-US" dirty="0"/>
              <a:t>User acceptance testing</a:t>
            </a:r>
          </a:p>
          <a:p>
            <a:r>
              <a:rPr lang="en-US" dirty="0"/>
              <a:t>Jira</a:t>
            </a:r>
          </a:p>
          <a:p>
            <a:r>
              <a:rPr lang="en-US" dirty="0"/>
              <a:t>Wiki</a:t>
            </a:r>
          </a:p>
          <a:p>
            <a:r>
              <a:rPr lang="en-US" dirty="0"/>
              <a:t>Anything else that is related to the case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7FE3C2-573E-4F1F-8A79-CE91A68AA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582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B0A4D-1269-4074-AFB6-115709F31F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Code Production Challenges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6ECF31-6F9D-40EC-A0D3-7E7567CB37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Did you get all the code necessary?</a:t>
            </a:r>
          </a:p>
          <a:p>
            <a:r>
              <a:rPr lang="en-US" dirty="0"/>
              <a:t>Did you get all the pieces of evidence to prove your arguments?</a:t>
            </a:r>
          </a:p>
          <a:p>
            <a:endParaRPr lang="en-US" dirty="0"/>
          </a:p>
          <a:p>
            <a:r>
              <a:rPr lang="en-US" dirty="0"/>
              <a:t>Challenges</a:t>
            </a:r>
          </a:p>
          <a:p>
            <a:pPr lvl="1"/>
            <a:r>
              <a:rPr lang="en-US" dirty="0"/>
              <a:t>Unable to compile</a:t>
            </a:r>
          </a:p>
          <a:p>
            <a:pPr lvl="1"/>
            <a:r>
              <a:rPr lang="en-US" dirty="0"/>
              <a:t>Unable to deploy</a:t>
            </a:r>
          </a:p>
          <a:p>
            <a:pPr lvl="1"/>
            <a:r>
              <a:rPr lang="en-US" dirty="0"/>
              <a:t>Unable to test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26243D-55E8-4030-A9C2-CD5D2B48F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836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1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3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4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5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715EB9F-F873-43FC-98DD-F8ACB8E544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9252154" cy="122398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r>
              <a:rPr lang="en-US" b="0" i="0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Version Control Systems (VCSs) and Git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2780DE-4EF1-4CB5-8F72-D02CFEB8D8F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03312" y="2052214"/>
            <a:ext cx="3539710" cy="4196185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What is a (VCS)?</a:t>
            </a:r>
          </a:p>
          <a:p>
            <a:pPr lvl="1"/>
            <a:r>
              <a:rPr lang="en-US" dirty="0"/>
              <a:t>A tool that manages the evolution of source code</a:t>
            </a:r>
          </a:p>
          <a:p>
            <a:pPr lvl="1"/>
            <a:r>
              <a:rPr lang="en-US" dirty="0"/>
              <a:t>Tracking each change</a:t>
            </a:r>
          </a:p>
          <a:p>
            <a:r>
              <a:rPr lang="en-US" b="1" dirty="0">
                <a:solidFill>
                  <a:schemeClr val="accent2"/>
                </a:solidFill>
              </a:rPr>
              <a:t>Git</a:t>
            </a:r>
          </a:p>
          <a:p>
            <a:pPr lvl="1"/>
            <a:r>
              <a:rPr lang="en-US" dirty="0"/>
              <a:t>De facto VCS</a:t>
            </a:r>
          </a:p>
          <a:p>
            <a:pPr lvl="1"/>
            <a:r>
              <a:rPr lang="en-US" b="1" dirty="0">
                <a:solidFill>
                  <a:schemeClr val="accent2"/>
                </a:solidFill>
              </a:rPr>
              <a:t>GitHub</a:t>
            </a:r>
            <a:r>
              <a:rPr lang="en-US" dirty="0"/>
              <a:t> is a big factor in the popularity of Git</a:t>
            </a:r>
          </a:p>
          <a:p>
            <a:r>
              <a:rPr lang="en-US" dirty="0"/>
              <a:t>By analyzing a Git repo, you can learn a lot about what happened during software development</a:t>
            </a:r>
          </a:p>
          <a:p>
            <a:pPr lvl="1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F6C07C-606A-4454-A6A8-8BA9F9D412FF}"/>
              </a:ext>
            </a:extLst>
          </p:cNvPr>
          <p:cNvSpPr txBox="1"/>
          <p:nvPr/>
        </p:nvSpPr>
        <p:spPr>
          <a:xfrm>
            <a:off x="5877953" y="5864138"/>
            <a:ext cx="47724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hlinkClick r:id="rId7"/>
              </a:rPr>
              <a:t>https://static1.smartbear.co/smartbearbrand/media/pdf/the-2019-state-of-code-review.pdf</a:t>
            </a:r>
            <a:endParaRPr lang="en-US" sz="800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1EB4316-8B81-4BA2-9BD9-8429A1030E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8"/>
          <a:stretch>
            <a:fillRect/>
          </a:stretch>
        </p:blipFill>
        <p:spPr>
          <a:xfrm>
            <a:off x="4758432" y="2188541"/>
            <a:ext cx="7011503" cy="3584354"/>
          </a:xfrm>
          <a:prstGeom prst="rect">
            <a:avLst/>
          </a:prstGeom>
        </p:spPr>
      </p:pic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F5650839-DA80-4381-AB17-AEE638987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4002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A79DCC-4E44-4176-8B63-9F21014122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Commits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337633B-4772-49BE-AC19-C8F3CC7BA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6111" y="1229518"/>
            <a:ext cx="11104880" cy="547725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FD0ABBA-075D-4C19-8BE6-3B5B88507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91057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09F1EF-4D55-4A8D-816B-8617F31D17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473635-0044-4DAD-95EA-AC5DAAEAF8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512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C07C35-CD3A-4D49-A80B-FBF45140F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 Clone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B01B2E-85CF-4A7F-9C73-752B14B400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a Git clone?</a:t>
            </a:r>
          </a:p>
          <a:p>
            <a:pPr lvl="1"/>
            <a:r>
              <a:rPr lang="en-US" dirty="0"/>
              <a:t>A Git clone is a copy of the target repository.</a:t>
            </a:r>
          </a:p>
          <a:p>
            <a:r>
              <a:rPr lang="en-US" dirty="0"/>
              <a:t>How to make a Git clone</a:t>
            </a:r>
          </a:p>
          <a:p>
            <a:pPr lvl="1"/>
            <a:r>
              <a:rPr lang="en-US" dirty="0"/>
              <a:t>Always request for a full Git clone</a:t>
            </a:r>
          </a:p>
          <a:p>
            <a:pPr lvl="1"/>
            <a:r>
              <a:rPr lang="en-US" dirty="0"/>
              <a:t>&gt;&gt;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&lt;repo&gt;</a:t>
            </a:r>
          </a:p>
          <a:p>
            <a:r>
              <a:rPr lang="en-US" dirty="0"/>
              <a:t>How </a:t>
            </a:r>
            <a:r>
              <a:rPr lang="en-US" b="1" dirty="0">
                <a:solidFill>
                  <a:schemeClr val="accent2"/>
                </a:solidFill>
              </a:rPr>
              <a:t>not</a:t>
            </a:r>
            <a:r>
              <a:rPr lang="en-US" dirty="0"/>
              <a:t> to make a Git clone</a:t>
            </a:r>
          </a:p>
          <a:p>
            <a:pPr lvl="1"/>
            <a:r>
              <a:rPr lang="en-US" dirty="0"/>
              <a:t>Using any parameters that exclude information from the repo</a:t>
            </a:r>
          </a:p>
          <a:p>
            <a:pPr lvl="1"/>
            <a:r>
              <a:rPr lang="en-US" dirty="0"/>
              <a:t>For example, </a:t>
            </a:r>
          </a:p>
          <a:p>
            <a:pPr lvl="2"/>
            <a:r>
              <a:rPr lang="en-US" dirty="0"/>
              <a:t>&gt;&gt; 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git clone -depth=1 &lt;repo&gt;</a:t>
            </a:r>
          </a:p>
          <a:p>
            <a:pPr lvl="2"/>
            <a:r>
              <a:rPr lang="en-US" dirty="0"/>
              <a:t>This will create a clone with only the most recent commit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1F5059-74D2-4641-B982-150FA58B07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50794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462848-FFDD-4B6C-9A3D-1BBC2FD182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675AD4-1428-4BEC-A39A-FB91E168CE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versions of GitHub</a:t>
            </a:r>
          </a:p>
          <a:p>
            <a:pPr lvl="1"/>
            <a:r>
              <a:rPr lang="en-US" dirty="0"/>
              <a:t>GitHub.com</a:t>
            </a:r>
          </a:p>
          <a:p>
            <a:pPr lvl="1"/>
            <a:r>
              <a:rPr lang="en-US" dirty="0"/>
              <a:t>GitHub Enterprise</a:t>
            </a:r>
          </a:p>
          <a:p>
            <a:r>
              <a:rPr lang="en-US" dirty="0"/>
              <a:t>Organizations and repositories</a:t>
            </a:r>
          </a:p>
          <a:p>
            <a:pPr lvl="1"/>
            <a:r>
              <a:rPr lang="en-US" dirty="0"/>
              <a:t>Remote of a Git repository</a:t>
            </a:r>
          </a:p>
          <a:p>
            <a:pPr lvl="2"/>
            <a:r>
              <a:rPr lang="en-US" dirty="0"/>
              <a:t>Host: </a:t>
            </a:r>
            <a:r>
              <a:rPr lang="en-US" dirty="0">
                <a:hlinkClick r:id="rId2"/>
              </a:rPr>
              <a:t>https://github.com</a:t>
            </a:r>
            <a:endParaRPr lang="en-US" dirty="0"/>
          </a:p>
          <a:p>
            <a:pPr lvl="2"/>
            <a:r>
              <a:rPr lang="en-US" dirty="0"/>
              <a:t>GitHub organization: rails</a:t>
            </a:r>
          </a:p>
          <a:p>
            <a:pPr lvl="2"/>
            <a:r>
              <a:rPr lang="en-US" dirty="0"/>
              <a:t>GitHub repository: </a:t>
            </a:r>
            <a:r>
              <a:rPr lang="en-US" dirty="0" err="1"/>
              <a:t>rails.git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D98C9-7853-448C-A761-76C8978C34E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6917"/>
          <a:stretch/>
        </p:blipFill>
        <p:spPr>
          <a:xfrm>
            <a:off x="5445759" y="4286941"/>
            <a:ext cx="5847083" cy="717812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16675-F861-4818-BDC6-CBDE2ACF7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43083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C0714-F6CB-4727-B5A6-27A10C136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Organization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D70AB3-CCB2-4CCE-BEA3-5F162BCA60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233A59E-8BC9-4C98-8969-0787187CFA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39226"/>
            <a:ext cx="10058400" cy="4809173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019FF2-CE64-4454-817F-B29207FA4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4957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C1F6B7F-B7D3-4606-907A-30B9A9EC8D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288C060-A8E2-46B0-AC34-4A9E8D9A1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111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7125E-0B57-46F4-8DE4-C85EC3699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GitHub Repository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5368B-0087-4139-A387-F1B3D68B5E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F1E33C0-D055-4283-8CA1-7FF5DC5B96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1435608"/>
            <a:ext cx="10058400" cy="482488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5C830A-DF5D-4302-9FF8-500EEF450E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5155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9ABE4-0A24-4D1D-811F-10D479112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 You Have Everything?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FE68AF-8C2E-4E8A-8F79-13825FB286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Documentation</a:t>
            </a:r>
          </a:p>
          <a:p>
            <a:pPr lvl="1"/>
            <a:r>
              <a:rPr lang="en-US" dirty="0"/>
              <a:t>API documents</a:t>
            </a:r>
          </a:p>
          <a:p>
            <a:pPr lvl="1"/>
            <a:r>
              <a:rPr lang="en-US" dirty="0"/>
              <a:t>README.md</a:t>
            </a:r>
          </a:p>
          <a:p>
            <a:r>
              <a:rPr lang="en-US" dirty="0"/>
              <a:t>Dependencies</a:t>
            </a:r>
          </a:p>
          <a:p>
            <a:pPr lvl="1"/>
            <a:r>
              <a:rPr lang="en-US" dirty="0" err="1"/>
              <a:t>Makefile</a:t>
            </a:r>
            <a:endParaRPr lang="en-US" dirty="0"/>
          </a:p>
          <a:p>
            <a:pPr lvl="1"/>
            <a:r>
              <a:rPr lang="en-US" dirty="0" err="1"/>
              <a:t>package.json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E0C832-9361-4F9B-907E-91A7B7FF45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7937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EB0C60-355D-4E03-A119-FA74A26B67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 Code Review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05CD84-D95A-4439-AFBC-F1464E48B2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Where is the code?</a:t>
            </a:r>
          </a:p>
          <a:p>
            <a:r>
              <a:rPr lang="en-US" dirty="0"/>
              <a:t>Who may view the code?</a:t>
            </a:r>
          </a:p>
          <a:p>
            <a:r>
              <a:rPr lang="en-US" dirty="0"/>
              <a:t>What restrictions are there in viewing the code?</a:t>
            </a:r>
          </a:p>
          <a:p>
            <a:r>
              <a:rPr lang="en-US" dirty="0"/>
              <a:t>Depending on the PO</a:t>
            </a:r>
          </a:p>
          <a:p>
            <a:pPr lvl="1"/>
            <a:r>
              <a:rPr lang="en-US" dirty="0"/>
              <a:t>May only be viewed on specific computers</a:t>
            </a:r>
          </a:p>
          <a:p>
            <a:pPr lvl="1"/>
            <a:r>
              <a:rPr lang="en-US" dirty="0"/>
              <a:t>May only be viewed in specific locations where electronic devices are prohibited</a:t>
            </a:r>
          </a:p>
          <a:p>
            <a:pPr lvl="1"/>
            <a:r>
              <a:rPr lang="en-US" dirty="0"/>
              <a:t>May only be viewed during certain hours of the day</a:t>
            </a:r>
          </a:p>
          <a:p>
            <a:pPr lvl="1"/>
            <a:r>
              <a:rPr lang="en-US" dirty="0"/>
              <a:t>May only be stored in encrypted form in locked cabinet</a:t>
            </a:r>
          </a:p>
          <a:p>
            <a:pPr lvl="1"/>
            <a:r>
              <a:rPr lang="en-US" dirty="0"/>
              <a:t>May not be transmitted electronically</a:t>
            </a:r>
          </a:p>
          <a:p>
            <a:pPr lvl="1"/>
            <a:r>
              <a:rPr lang="en-US" dirty="0"/>
              <a:t>May only be printed in limited quantities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F87076-F179-4A74-A178-C8B794082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936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3E893-24E9-4D72-8EBE-ED7E8AA977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Report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B922A-9DF9-47E5-AA40-BF1F5429A9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Foundation of the expert’s opinion</a:t>
            </a:r>
          </a:p>
          <a:p>
            <a:pPr lvl="1"/>
            <a:r>
              <a:rPr lang="en-US" dirty="0"/>
              <a:t>Serves as the basis for deposition and cross examination</a:t>
            </a:r>
          </a:p>
          <a:p>
            <a:r>
              <a:rPr lang="en-US" dirty="0"/>
              <a:t>Should be honest, clear, and concise</a:t>
            </a:r>
          </a:p>
          <a:p>
            <a:r>
              <a:rPr lang="en-US" dirty="0"/>
              <a:t>When the other party has the burden of proof, you write a rebuttal</a:t>
            </a:r>
          </a:p>
          <a:p>
            <a:pPr lvl="1"/>
            <a:r>
              <a:rPr lang="en-US" dirty="0"/>
              <a:t>Affirmative and </a:t>
            </a:r>
            <a:r>
              <a:rPr lang="en-US"/>
              <a:t>rebuttal reports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FEC444-B4E1-4D3C-87ED-C090DE2D7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266370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D357A-33DE-4733-BF10-6E0AF2996C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Expert Report Components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B9102E-53D9-43EF-9671-29F7CFCE6C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Credentials and experience</a:t>
            </a:r>
          </a:p>
          <a:p>
            <a:pPr lvl="1"/>
            <a:r>
              <a:rPr lang="en-US" dirty="0"/>
              <a:t>Emphasize items from your CV that are relevant to the case</a:t>
            </a:r>
          </a:p>
          <a:p>
            <a:r>
              <a:rPr lang="en-US" dirty="0"/>
              <a:t>List of previous testimony</a:t>
            </a:r>
          </a:p>
          <a:p>
            <a:r>
              <a:rPr lang="en-US" dirty="0"/>
              <a:t>Scope of engagement</a:t>
            </a:r>
          </a:p>
          <a:p>
            <a:pPr lvl="1"/>
            <a:r>
              <a:rPr lang="en-US" dirty="0"/>
              <a:t>What you were asked to do and what you are being paid</a:t>
            </a:r>
          </a:p>
          <a:p>
            <a:r>
              <a:rPr lang="en-US" dirty="0"/>
              <a:t>Information relied on for your opinion</a:t>
            </a:r>
          </a:p>
          <a:p>
            <a:pPr lvl="1"/>
            <a:r>
              <a:rPr lang="en-US" dirty="0"/>
              <a:t>Maintain a list over the course of the engagement</a:t>
            </a:r>
          </a:p>
          <a:p>
            <a:pPr lvl="1"/>
            <a:r>
              <a:rPr lang="en-US" dirty="0"/>
              <a:t>Only list items actually needed</a:t>
            </a:r>
          </a:p>
          <a:p>
            <a:r>
              <a:rPr lang="en-US" dirty="0"/>
              <a:t>Summary of understanding of relevant legal concepts</a:t>
            </a:r>
          </a:p>
          <a:p>
            <a:pPr lvl="1"/>
            <a:r>
              <a:rPr lang="en-US" dirty="0"/>
              <a:t>Avoid boilerplate language</a:t>
            </a:r>
          </a:p>
          <a:p>
            <a:r>
              <a:rPr lang="en-US" dirty="0"/>
              <a:t>Opinion</a:t>
            </a:r>
          </a:p>
          <a:p>
            <a:pPr lvl="1"/>
            <a:r>
              <a:rPr lang="en-US" dirty="0"/>
              <a:t>Structure and format vary widely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9F2C3D-D5B6-414B-A422-1C6E96E9F0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48576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FCACFE-1924-4194-8AD9-23E4D257F5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Deposition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BC84CC-807A-434B-97B5-610B792407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Opposing counsel’s opportunity to learn what your testimony is</a:t>
            </a:r>
          </a:p>
          <a:p>
            <a:pPr lvl="1"/>
            <a:r>
              <a:rPr lang="en-US" dirty="0"/>
              <a:t>Discover what you know</a:t>
            </a:r>
          </a:p>
          <a:p>
            <a:pPr lvl="1"/>
            <a:r>
              <a:rPr lang="en-US" dirty="0"/>
              <a:t>Look for favorable evidence</a:t>
            </a:r>
          </a:p>
          <a:p>
            <a:pPr lvl="1"/>
            <a:r>
              <a:rPr lang="en-US" dirty="0"/>
              <a:t>Commit you to statements under oath</a:t>
            </a:r>
          </a:p>
          <a:p>
            <a:pPr lvl="1"/>
            <a:r>
              <a:rPr lang="en-US" dirty="0"/>
              <a:t>Discredit your testimony/create the basis of a Daubert motion</a:t>
            </a:r>
          </a:p>
          <a:p>
            <a:pPr lvl="1"/>
            <a:r>
              <a:rPr lang="en-US" dirty="0"/>
              <a:t>Learn your retaining counsel’s arguments or defenses</a:t>
            </a:r>
          </a:p>
          <a:p>
            <a:pPr lvl="1"/>
            <a:r>
              <a:rPr lang="en-US" dirty="0"/>
              <a:t>Preserve testimony for trial</a:t>
            </a:r>
          </a:p>
          <a:p>
            <a:r>
              <a:rPr lang="en-US" dirty="0"/>
              <a:t>Your primary duty is to tell the truth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7984E-B83C-4F89-ACF4-665BA9273D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24963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0D9211-6C58-4C28-A9C6-4C24442751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Testimony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A02D5B-D45A-4195-8503-ECD6AF8B72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Testifying in the court of law</a:t>
            </a:r>
          </a:p>
          <a:p>
            <a:r>
              <a:rPr lang="en-US" dirty="0"/>
              <a:t>May use demonstrative evidence</a:t>
            </a:r>
          </a:p>
          <a:p>
            <a:r>
              <a:rPr lang="en-US" dirty="0"/>
              <a:t>Cross examination</a:t>
            </a:r>
          </a:p>
          <a:p>
            <a:pPr lvl="1"/>
            <a:r>
              <a:rPr lang="en-US" dirty="0"/>
              <a:t>Fight back when your conclusions or methods are challenged</a:t>
            </a:r>
          </a:p>
          <a:p>
            <a:r>
              <a:rPr lang="en-US" dirty="0"/>
              <a:t>Convey the need for the expert opinion</a:t>
            </a:r>
          </a:p>
          <a:p>
            <a:pPr lvl="1"/>
            <a:r>
              <a:rPr lang="en-US" dirty="0"/>
              <a:t>Jurors may think they know enough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AC8C7A-1245-489D-B9E3-691D4A3E3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74424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3614F-7D60-4E0C-B641-B3E80BD21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Life as a Software Expert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5102A-EBF3-434E-AEA6-0130F44702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do I do every day?</a:t>
            </a:r>
          </a:p>
          <a:p>
            <a:pPr lvl="1"/>
            <a:r>
              <a:rPr lang="en-US" dirty="0"/>
              <a:t>Meetings (travels often required)</a:t>
            </a:r>
          </a:p>
          <a:p>
            <a:pPr lvl="1"/>
            <a:r>
              <a:rPr lang="en-US" dirty="0"/>
              <a:t>Analyzing source code (often at a remote location)</a:t>
            </a:r>
          </a:p>
          <a:p>
            <a:pPr lvl="1"/>
            <a:r>
              <a:rPr lang="en-US" dirty="0"/>
              <a:t>Assessing documents, materials, etc.</a:t>
            </a:r>
          </a:p>
          <a:p>
            <a:pPr lvl="1"/>
            <a:r>
              <a:rPr lang="en-US" dirty="0"/>
              <a:t>Researching new software analysis techniques and tools</a:t>
            </a:r>
          </a:p>
          <a:p>
            <a:r>
              <a:rPr lang="en-US" dirty="0"/>
              <a:t>Discoverability</a:t>
            </a:r>
          </a:p>
          <a:p>
            <a:pPr lvl="1"/>
            <a:r>
              <a:rPr lang="en-US" dirty="0"/>
              <a:t>Communication and notes</a:t>
            </a:r>
          </a:p>
          <a:p>
            <a:r>
              <a:rPr lang="en-US" dirty="0"/>
              <a:t>Security</a:t>
            </a:r>
          </a:p>
          <a:p>
            <a:pPr lvl="1"/>
            <a:r>
              <a:rPr lang="en-US" dirty="0"/>
              <a:t>Encryption of data</a:t>
            </a:r>
          </a:p>
          <a:p>
            <a:pPr lvl="1"/>
            <a:r>
              <a:rPr lang="en-US" dirty="0"/>
              <a:t>Storing data in safe locations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6051F8-F7F1-4F36-8A62-26B5BCC5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511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59DF1-2337-47DC-9364-616A4D1384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Types of Cases We Do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9AC744-36AB-4959-902E-2BC688EAA62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Software-related IP litigation</a:t>
            </a:r>
          </a:p>
          <a:p>
            <a:pPr lvl="1"/>
            <a:r>
              <a:rPr lang="en-US" dirty="0"/>
              <a:t>Patent infringement</a:t>
            </a:r>
          </a:p>
          <a:p>
            <a:pPr lvl="1"/>
            <a:r>
              <a:rPr lang="en-US" dirty="0"/>
              <a:t>Breach of contract</a:t>
            </a:r>
          </a:p>
          <a:p>
            <a:pPr lvl="1"/>
            <a:r>
              <a:rPr lang="en-US" dirty="0"/>
              <a:t>Copyright</a:t>
            </a:r>
          </a:p>
          <a:p>
            <a:pPr lvl="1"/>
            <a:r>
              <a:rPr lang="en-US" dirty="0"/>
              <a:t>Trade secret</a:t>
            </a:r>
          </a:p>
          <a:p>
            <a:pPr lvl="1"/>
            <a:endParaRPr lang="en-US" dirty="0"/>
          </a:p>
          <a:p>
            <a:r>
              <a:rPr lang="en-US" dirty="0"/>
              <a:t>Due diligence</a:t>
            </a:r>
          </a:p>
          <a:p>
            <a:pPr lvl="1"/>
            <a:r>
              <a:rPr lang="en-US" dirty="0"/>
              <a:t>Software-related acquisitions</a:t>
            </a:r>
          </a:p>
          <a:p>
            <a:pPr lvl="1"/>
            <a:r>
              <a:rPr lang="en-US" dirty="0"/>
              <a:t>Software audit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3A8A20-B243-4206-BA2C-31A02451EA0B}"/>
              </a:ext>
            </a:extLst>
          </p:cNvPr>
          <p:cNvSpPr txBox="1"/>
          <p:nvPr/>
        </p:nvSpPr>
        <p:spPr>
          <a:xfrm>
            <a:off x="7264744" y="3013501"/>
            <a:ext cx="3033352" cy="830997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An objective third </a:t>
            </a:r>
            <a:br>
              <a:rPr lang="en-US" sz="2400" b="1" dirty="0"/>
            </a:br>
            <a:r>
              <a:rPr lang="en-US" sz="2400" b="1" dirty="0"/>
              <a:t>party is required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D4DD1F-AA22-4425-AB87-A12673A5D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275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B1D7F075-FD79-4E9B-AA35-B0DFD7B22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Up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51C4156-49BC-41B8-A2CC-E0DF242E68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dirty="0"/>
              <a:t>Breach-of-contract lawsuits</a:t>
            </a:r>
          </a:p>
          <a:p>
            <a:pPr lvl="1"/>
            <a:r>
              <a:rPr lang="en-US" dirty="0"/>
              <a:t>What is an expert witness?</a:t>
            </a:r>
          </a:p>
          <a:p>
            <a:pPr lvl="1"/>
            <a:r>
              <a:rPr lang="en-US" dirty="0"/>
              <a:t>Roles of a software expert witness</a:t>
            </a:r>
          </a:p>
          <a:p>
            <a:pPr lvl="1"/>
            <a:r>
              <a:rPr lang="en-US" dirty="0"/>
              <a:t>Source code discovery deep dive</a:t>
            </a:r>
          </a:p>
          <a:p>
            <a:pPr lvl="1"/>
            <a:r>
              <a:rPr lang="en-US" dirty="0"/>
              <a:t>Life as a software expert</a:t>
            </a:r>
          </a:p>
          <a:p>
            <a:pPr lvl="1"/>
            <a:endParaRPr lang="en-US" dirty="0"/>
          </a:p>
          <a:p>
            <a:r>
              <a:rPr lang="en-US" dirty="0"/>
              <a:t>Any questions?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80DD45C-5519-40DA-BC38-6E4858B374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455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0C1E0BA-4D7F-4000-B8F8-6B7B3F390B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969" y="643467"/>
            <a:ext cx="9564061" cy="5571066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1650CE9E-433C-4E1D-9F67-ADB77B9A602C}"/>
              </a:ext>
            </a:extLst>
          </p:cNvPr>
          <p:cNvCxnSpPr/>
          <p:nvPr/>
        </p:nvCxnSpPr>
        <p:spPr>
          <a:xfrm>
            <a:off x="9721516" y="3308683"/>
            <a:ext cx="10347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F691BCA-C7F5-4D10-A93C-65ADDB29A252}"/>
              </a:ext>
            </a:extLst>
          </p:cNvPr>
          <p:cNvCxnSpPr>
            <a:cxnSpLocks/>
          </p:cNvCxnSpPr>
          <p:nvPr/>
        </p:nvCxnSpPr>
        <p:spPr>
          <a:xfrm>
            <a:off x="1360463" y="3895035"/>
            <a:ext cx="7969517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A4FA2E7-FF1C-49A2-B917-6A0920DD1394}"/>
              </a:ext>
            </a:extLst>
          </p:cNvPr>
          <p:cNvCxnSpPr>
            <a:cxnSpLocks/>
          </p:cNvCxnSpPr>
          <p:nvPr/>
        </p:nvCxnSpPr>
        <p:spPr>
          <a:xfrm>
            <a:off x="4253479" y="4434893"/>
            <a:ext cx="6533749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C9302E3-8087-4033-9335-23F676128917}"/>
              </a:ext>
            </a:extLst>
          </p:cNvPr>
          <p:cNvCxnSpPr>
            <a:cxnSpLocks/>
          </p:cNvCxnSpPr>
          <p:nvPr/>
        </p:nvCxnSpPr>
        <p:spPr>
          <a:xfrm>
            <a:off x="1360463" y="4984131"/>
            <a:ext cx="35724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0F84CF8-79C0-4371-B1FA-A532EF5CABF3}"/>
              </a:ext>
            </a:extLst>
          </p:cNvPr>
          <p:cNvSpPr txBox="1"/>
          <p:nvPr/>
        </p:nvSpPr>
        <p:spPr>
          <a:xfrm>
            <a:off x="3972661" y="878890"/>
            <a:ext cx="4246675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Settled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7D2081-2BD6-49CC-BD97-AEB394B27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09022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E9F86CED-C20F-46F4-80F2-87AF1A8356DF}"/>
              </a:ext>
            </a:extLst>
          </p:cNvPr>
          <p:cNvGrpSpPr/>
          <p:nvPr/>
        </p:nvGrpSpPr>
        <p:grpSpPr>
          <a:xfrm>
            <a:off x="1049607" y="643467"/>
            <a:ext cx="9951655" cy="5571066"/>
            <a:chOff x="1049607" y="643467"/>
            <a:chExt cx="9951655" cy="557106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ADDB63D7-863C-495D-8CA7-566C4B3D1C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49607" y="643467"/>
              <a:ext cx="3955457" cy="5571066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E382578-A23A-4021-B3CB-AFE2138AC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90201" y="643467"/>
              <a:ext cx="5811061" cy="5449060"/>
            </a:xfrm>
            <a:prstGeom prst="rect">
              <a:avLst/>
            </a:prstGeom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3C5BE37-64C9-4A06-9FDB-B39E49560791}"/>
              </a:ext>
            </a:extLst>
          </p:cNvPr>
          <p:cNvSpPr txBox="1"/>
          <p:nvPr/>
        </p:nvSpPr>
        <p:spPr>
          <a:xfrm>
            <a:off x="1990078" y="6541347"/>
            <a:ext cx="821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https://www.theregister.co.uk/2019/02/21/biz_sues_oracle/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683A77B-B174-4903-AA9C-4A7E79E0C86E}"/>
              </a:ext>
            </a:extLst>
          </p:cNvPr>
          <p:cNvSpPr/>
          <p:nvPr/>
        </p:nvSpPr>
        <p:spPr>
          <a:xfrm>
            <a:off x="1085703" y="841538"/>
            <a:ext cx="3390772" cy="10955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E194C-4F08-4DCF-B332-3EDEC07DD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975876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3D789C7D-68EB-475C-B14D-816D792CD7F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72" r="2988"/>
          <a:stretch/>
        </p:blipFill>
        <p:spPr>
          <a:xfrm>
            <a:off x="2585621" y="643467"/>
            <a:ext cx="7020758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DEF900F-6740-44F7-AB34-24687E6FC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71713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EA9C947-791F-4500-BAD4-23BACABD00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7572" y="643467"/>
            <a:ext cx="9816855" cy="557106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F32002D-EBE6-4F9F-9F61-9A8A43FDAFEF}"/>
              </a:ext>
            </a:extLst>
          </p:cNvPr>
          <p:cNvCxnSpPr>
            <a:cxnSpLocks/>
          </p:cNvCxnSpPr>
          <p:nvPr/>
        </p:nvCxnSpPr>
        <p:spPr>
          <a:xfrm>
            <a:off x="8157411" y="3809253"/>
            <a:ext cx="2847016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475E29A-BA48-4710-B732-C11F75213991}"/>
              </a:ext>
            </a:extLst>
          </p:cNvPr>
          <p:cNvCxnSpPr>
            <a:cxnSpLocks/>
          </p:cNvCxnSpPr>
          <p:nvPr/>
        </p:nvCxnSpPr>
        <p:spPr>
          <a:xfrm>
            <a:off x="1620253" y="4286506"/>
            <a:ext cx="520165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EE2BD45-60C6-4ED4-82A2-85E8950F6089}"/>
              </a:ext>
            </a:extLst>
          </p:cNvPr>
          <p:cNvCxnSpPr>
            <a:cxnSpLocks/>
          </p:cNvCxnSpPr>
          <p:nvPr/>
        </p:nvCxnSpPr>
        <p:spPr>
          <a:xfrm>
            <a:off x="10094495" y="1904252"/>
            <a:ext cx="909932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6E0AC6C-070A-4534-8792-C3CEE42E17BF}"/>
              </a:ext>
            </a:extLst>
          </p:cNvPr>
          <p:cNvCxnSpPr>
            <a:cxnSpLocks/>
          </p:cNvCxnSpPr>
          <p:nvPr/>
        </p:nvCxnSpPr>
        <p:spPr>
          <a:xfrm>
            <a:off x="1608221" y="2429633"/>
            <a:ext cx="938417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4F536FFA-445B-40F3-A8E4-B247E0FCB1C2}"/>
              </a:ext>
            </a:extLst>
          </p:cNvPr>
          <p:cNvCxnSpPr>
            <a:cxnSpLocks/>
          </p:cNvCxnSpPr>
          <p:nvPr/>
        </p:nvCxnSpPr>
        <p:spPr>
          <a:xfrm>
            <a:off x="1620253" y="2846727"/>
            <a:ext cx="4985084" cy="0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9C6F69C-CC8C-41B1-B085-D00CBF48F58E}"/>
              </a:ext>
            </a:extLst>
          </p:cNvPr>
          <p:cNvSpPr txBox="1"/>
          <p:nvPr/>
        </p:nvSpPr>
        <p:spPr>
          <a:xfrm>
            <a:off x="3134291" y="878890"/>
            <a:ext cx="5923416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en-US" sz="9600" b="1" dirty="0">
                <a:solidFill>
                  <a:srgbClr val="FF0000"/>
                </a:solidFill>
              </a:rPr>
              <a:t>On-going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AE655AB-A4C0-4D43-A792-2D8223869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26541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4B1B93A9-1506-4398-B379-50A13DF9DBD1}"/>
              </a:ext>
            </a:extLst>
          </p:cNvPr>
          <p:cNvGrpSpPr/>
          <p:nvPr/>
        </p:nvGrpSpPr>
        <p:grpSpPr>
          <a:xfrm>
            <a:off x="829455" y="643467"/>
            <a:ext cx="10533090" cy="5571066"/>
            <a:chOff x="870978" y="643467"/>
            <a:chExt cx="10533090" cy="5571066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7B605977-CD3B-4415-BE6C-70A8D09AF9E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70978" y="643467"/>
              <a:ext cx="5013959" cy="5571066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58AE36C8-9D26-46A1-8277-FE76CD7315B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78903" y="717841"/>
              <a:ext cx="5125165" cy="5496692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F50163A7-595D-4FAE-A0AC-0D28632B7C96}"/>
              </a:ext>
            </a:extLst>
          </p:cNvPr>
          <p:cNvSpPr/>
          <p:nvPr/>
        </p:nvSpPr>
        <p:spPr>
          <a:xfrm>
            <a:off x="817422" y="901693"/>
            <a:ext cx="4906849" cy="1095546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C87D3-9108-4C79-B833-CD86B648F804}"/>
              </a:ext>
            </a:extLst>
          </p:cNvPr>
          <p:cNvSpPr txBox="1"/>
          <p:nvPr/>
        </p:nvSpPr>
        <p:spPr>
          <a:xfrm>
            <a:off x="1990078" y="6541347"/>
            <a:ext cx="82118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/>
              <a:t>https://www.theregister.co.uk/2019/04/23/hertz_accenture_lawsuit/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DCD2E9-87E7-4251-ACEA-091D4F9C1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1827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1FEBC38-2320-414A-A3F3-23958170AA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F17AD0-4668-46E4-B248-CD980B04F8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0800" dist="50800" dir="5400000" algn="ctr" rotWithShape="0">
              <a:srgbClr val="5F5F5F">
                <a:alpha val="55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 descr="A screenshot of a cell phone&#10;&#10;Description automatically generated">
            <a:extLst>
              <a:ext uri="{FF2B5EF4-FFF2-40B4-BE49-F238E27FC236}">
                <a16:creationId xmlns:a16="http://schemas.microsoft.com/office/drawing/2014/main" id="{6CAA9AF9-3483-4DE9-B02B-268DF6A8DB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23" y="643467"/>
            <a:ext cx="5879753" cy="557106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D1C2CC8-E7A1-435F-8CCE-4CC80811E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409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</TotalTime>
  <Words>1497</Words>
  <Application>Microsoft Office PowerPoint</Application>
  <PresentationFormat>Widescreen</PresentationFormat>
  <Paragraphs>287</Paragraphs>
  <Slides>39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5" baseType="lpstr">
      <vt:lpstr>Arial</vt:lpstr>
      <vt:lpstr>Calibri</vt:lpstr>
      <vt:lpstr>Century Gothic</vt:lpstr>
      <vt:lpstr>Courier New</vt:lpstr>
      <vt:lpstr>Wingdings 3</vt:lpstr>
      <vt:lpstr>Ion</vt:lpstr>
      <vt:lpstr>Software Forensics in Practice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</vt:lpstr>
      <vt:lpstr>Software Forensics in Practice</vt:lpstr>
      <vt:lpstr>Outline</vt:lpstr>
      <vt:lpstr>Breach-of-Contract Lawsuits</vt:lpstr>
      <vt:lpstr>What is an Expert Witness?</vt:lpstr>
      <vt:lpstr>Testifying and Non-Testifying Experts</vt:lpstr>
      <vt:lpstr>Roles of a Software Expert Witness</vt:lpstr>
      <vt:lpstr>Protective Order</vt:lpstr>
      <vt:lpstr>Protective Order: Source Code</vt:lpstr>
      <vt:lpstr>Stipulated Protective Order</vt:lpstr>
      <vt:lpstr>Evidence Discovery</vt:lpstr>
      <vt:lpstr>Artifacts to Discover</vt:lpstr>
      <vt:lpstr>Code Production Challenges</vt:lpstr>
      <vt:lpstr>Version Control Systems (VCSs) and Git</vt:lpstr>
      <vt:lpstr>Git Commits</vt:lpstr>
      <vt:lpstr>PowerPoint Presentation</vt:lpstr>
      <vt:lpstr>Git Clone</vt:lpstr>
      <vt:lpstr>GitHub</vt:lpstr>
      <vt:lpstr>GitHub Organization</vt:lpstr>
      <vt:lpstr>GitHub Repository</vt:lpstr>
      <vt:lpstr>Do You Have Everything?</vt:lpstr>
      <vt:lpstr>Source Code Review</vt:lpstr>
      <vt:lpstr>Expert Report</vt:lpstr>
      <vt:lpstr>Expert Report Components</vt:lpstr>
      <vt:lpstr>Deposition</vt:lpstr>
      <vt:lpstr>Testimony</vt:lpstr>
      <vt:lpstr>Life as a Software Expert</vt:lpstr>
      <vt:lpstr>Types of Cases We Do</vt:lpstr>
      <vt:lpstr>Wrapping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Software Forensics in Practice</dc:title>
  <dc:creator>Jae young Bang</dc:creator>
  <cp:lastModifiedBy>Jae young Bang</cp:lastModifiedBy>
  <cp:revision>19</cp:revision>
  <dcterms:created xsi:type="dcterms:W3CDTF">2020-01-25T00:38:19Z</dcterms:created>
  <dcterms:modified xsi:type="dcterms:W3CDTF">2020-01-28T20:31:52Z</dcterms:modified>
</cp:coreProperties>
</file>