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67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 snapToObjects="1">
      <p:cViewPr varScale="1">
        <p:scale>
          <a:sx n="102" d="100"/>
          <a:sy n="102" d="100"/>
        </p:scale>
        <p:origin x="192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D8746-A710-A54F-B93E-9D31399FAE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1B95FB-6917-0A46-9274-02A0BB11DC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F6C1E-9A30-CF40-9730-BE308CDD1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57C83-4A2A-3F48-9FFB-6D050DE38237}" type="datetimeFigureOut">
              <a:rPr lang="en-US" smtClean="0"/>
              <a:t>1/12/20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7912D7-922F-DE4F-8742-0630E7831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FEEE9-6885-334C-92BF-ECDEB7E97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7F782-525E-CA4F-A419-17E9E58A5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258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FC377-CEBF-894D-8DCB-6DDA14269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546162-0431-5349-A063-2C833C9CEF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0BCF8-0530-C84B-9A5E-2DAF848C5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57C83-4A2A-3F48-9FFB-6D050DE38237}" type="datetimeFigureOut">
              <a:rPr lang="en-US" smtClean="0"/>
              <a:t>1/12/20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1138F3-DD49-964F-AE5D-B423FC110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8BC433-0A0F-F940-B6F5-5E0E6D0DB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7F782-525E-CA4F-A419-17E9E58A5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457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59727A-EC28-584D-9B65-7F66A0104B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087E36-743A-7F44-80E6-FA6BB15297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A9DD2E-D142-0D4B-923A-1E910AB88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57C83-4A2A-3F48-9FFB-6D050DE38237}" type="datetimeFigureOut">
              <a:rPr lang="en-US" smtClean="0"/>
              <a:t>1/12/20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F4955A-BD09-1144-A1EC-F169BA3D4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FF2CA7-66BB-5F4F-B252-00215A9B6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7F782-525E-CA4F-A419-17E9E58A5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356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799B4-0B46-1C44-80B0-90D9EE4D7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FD85F9-66FF-E84E-AEE2-DF2B9E0923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C15782-26A3-E64E-8D40-08BE07CD8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57C83-4A2A-3F48-9FFB-6D050DE38237}" type="datetimeFigureOut">
              <a:rPr lang="en-US" smtClean="0"/>
              <a:t>1/12/20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C989EE-8702-0A4B-8F7F-2504C22F2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6AD7B-9213-E44F-8E25-C902CB46E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7F782-525E-CA4F-A419-17E9E58A5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108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19D30-35BF-254A-BA84-20D5E7CB7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252F1-5C9F-804D-A213-A05ACB6981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DD3D7-6429-984D-8BC4-59213F35A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57C83-4A2A-3F48-9FFB-6D050DE38237}" type="datetimeFigureOut">
              <a:rPr lang="en-US" smtClean="0"/>
              <a:t>1/12/20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848439-F085-774A-BDDB-8212AA6A2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58DC7A-FAC6-E34B-B6EC-87FE6F860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7F782-525E-CA4F-A419-17E9E58A5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893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31DD0-AE8C-BD40-BADC-D30886440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2C74B-5ADD-DB41-9AE1-D693B06D76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8CFA1E-FCA0-9C4A-BD32-C7EDA119EA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25D6BD-AEA9-6048-9C37-26218FCAC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57C83-4A2A-3F48-9FFB-6D050DE38237}" type="datetimeFigureOut">
              <a:rPr lang="en-US" smtClean="0"/>
              <a:t>1/12/20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869E70-D6D9-FC4C-B56D-BE3413C16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EF95E7-A8E4-954E-96AE-E52E8BCA1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7F782-525E-CA4F-A419-17E9E58A5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924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64850-DF3A-A943-8716-E65B8B63F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0323EE-BA49-E94E-85CB-F9F570A95A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FBE14A-011C-E643-B6B1-834EFA3EC6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2FB6E7-7D11-AB41-ACF9-1F21587FF0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2A870E-1840-F64A-8FA0-C5A3E2158E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9CFE00-5E8E-C446-BA5C-F17305902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57C83-4A2A-3F48-9FFB-6D050DE38237}" type="datetimeFigureOut">
              <a:rPr lang="en-US" smtClean="0"/>
              <a:t>1/12/20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3E58D3-7A70-AE46-AD66-6E85FEE99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69F3C2-0ED8-464C-8C86-93767BEE7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7F782-525E-CA4F-A419-17E9E58A5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697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E9055-28A1-8D41-B960-C024F0E5F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18E1D6-55EE-AE4D-93A8-AEC24CC39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57C83-4A2A-3F48-9FFB-6D050DE38237}" type="datetimeFigureOut">
              <a:rPr lang="en-US" smtClean="0"/>
              <a:t>1/12/20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FE454E-9388-B942-B568-BBEB46FF3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080127-F130-3D4D-BFB7-510C5E8AE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7F782-525E-CA4F-A419-17E9E58A5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882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3F32BD-4EB4-0246-92F4-EA6663B4A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57C83-4A2A-3F48-9FFB-6D050DE38237}" type="datetimeFigureOut">
              <a:rPr lang="en-US" smtClean="0"/>
              <a:t>1/12/20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20716A-DC20-3049-94DB-27DB76FCE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B31698-9598-4543-9D74-52E27F9B7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7F782-525E-CA4F-A419-17E9E58A5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604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D6C43-EAC9-3B4F-9361-2F23D9112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C5532F-E965-A847-BA0D-B42BF80B6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0855EF-9AE0-8B42-91AD-CDFA425FFB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74FACB-C895-9D41-876D-A517E7F76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57C83-4A2A-3F48-9FFB-6D050DE38237}" type="datetimeFigureOut">
              <a:rPr lang="en-US" smtClean="0"/>
              <a:t>1/12/20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1F8BD4-9499-184A-9C4A-37CAD2842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E0361F-6B1B-3546-AC1F-43856F25F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7F782-525E-CA4F-A419-17E9E58A5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487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91209-025C-1243-9CD2-4AFE79D91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FCEC35-DC11-8346-8870-9239121732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B5FC91-0BE8-AF4F-8FD9-06AE644153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AA62A7-7F17-2644-9914-05A152150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57C83-4A2A-3F48-9FFB-6D050DE38237}" type="datetimeFigureOut">
              <a:rPr lang="en-US" smtClean="0"/>
              <a:t>1/12/20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1DD78F-E519-1C49-8BE7-619BCF8CB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CAB518-5CEE-BD41-9735-B839E2EFD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7F782-525E-CA4F-A419-17E9E58A5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51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6F4892-C782-3B45-A679-13D8B265B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F441C2-A6F8-6C4D-8504-74188F62AB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D0F9C1-6285-7443-8C89-02C02C0B04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57C83-4A2A-3F48-9FFB-6D050DE38237}" type="datetimeFigureOut">
              <a:rPr lang="en-US" smtClean="0"/>
              <a:t>1/12/20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863D5D-CA42-4743-AFBA-B714F1F372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DC0AC8-71B6-804A-9976-520801EE47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7F782-525E-CA4F-A419-17E9E58A5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698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C08D-BDFA-0D43-879C-9E85408943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CSci699 </a:t>
            </a:r>
            <a:br>
              <a:rPr lang="en-US" dirty="0"/>
            </a:br>
            <a:r>
              <a:rPr lang="en-US" i="1" dirty="0"/>
              <a:t>Software Forensics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656BA5-F5CA-D14B-9AF2-710B5E0F22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sz="3000" dirty="0"/>
              <a:t>Course Introduction</a:t>
            </a:r>
          </a:p>
          <a:p>
            <a:endParaRPr lang="en-US" dirty="0"/>
          </a:p>
          <a:p>
            <a:r>
              <a:rPr lang="en-US" dirty="0"/>
              <a:t>January 13, 2020</a:t>
            </a:r>
          </a:p>
        </p:txBody>
      </p:sp>
    </p:spTree>
    <p:extLst>
      <p:ext uri="{BB962C8B-B14F-4D97-AF65-F5344CB8AC3E}">
        <p14:creationId xmlns:p14="http://schemas.microsoft.com/office/powerpoint/2010/main" val="581915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0699E-6C23-8048-B2EF-EE4915691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 (Weeks 1-4)</a:t>
            </a:r>
          </a:p>
        </p:txBody>
      </p:sp>
      <p:pic>
        <p:nvPicPr>
          <p:cNvPr id="15" name="Picture 14" descr="A picture containing table&#10;&#10;Description automatically generated">
            <a:extLst>
              <a:ext uri="{FF2B5EF4-FFF2-40B4-BE49-F238E27FC236}">
                <a16:creationId xmlns:a16="http://schemas.microsoft.com/office/drawing/2014/main" id="{A9FDFC64-2CF8-5D40-BA54-2FA51F2A3C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518" y="1378906"/>
            <a:ext cx="9718964" cy="511396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9134AE1-8A4B-754F-B71B-6061BCD190DD}"/>
              </a:ext>
            </a:extLst>
          </p:cNvPr>
          <p:cNvSpPr/>
          <p:nvPr/>
        </p:nvSpPr>
        <p:spPr>
          <a:xfrm>
            <a:off x="1236518" y="3682652"/>
            <a:ext cx="9347975" cy="1465545"/>
          </a:xfrm>
          <a:prstGeom prst="rect">
            <a:avLst/>
          </a:prstGeom>
          <a:solidFill>
            <a:schemeClr val="accent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99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0699E-6C23-8048-B2EF-EE4915691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 (Weeks 5-8)</a:t>
            </a:r>
          </a:p>
        </p:txBody>
      </p:sp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DD06BA5-E51D-1244-82A4-AFAD393951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994" y="1438781"/>
            <a:ext cx="10009806" cy="506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823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0699E-6C23-8048-B2EF-EE4915691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 (Weeks 9-12)</a:t>
            </a:r>
          </a:p>
        </p:txBody>
      </p:sp>
      <p:pic>
        <p:nvPicPr>
          <p:cNvPr id="11" name="Picture 10" descr="A picture containing bird&#10;&#10;Description automatically generated">
            <a:extLst>
              <a:ext uri="{FF2B5EF4-FFF2-40B4-BE49-F238E27FC236}">
                <a16:creationId xmlns:a16="http://schemas.microsoft.com/office/drawing/2014/main" id="{E473203F-036B-9C40-9677-76EDBF1D2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914" y="1450253"/>
            <a:ext cx="5622941" cy="470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0926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0699E-6C23-8048-B2EF-EE4915691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 (Weeks 13-16)</a:t>
            </a:r>
          </a:p>
        </p:txBody>
      </p:sp>
      <p:pic>
        <p:nvPicPr>
          <p:cNvPr id="9" name="Picture 8" descr="A picture containing bird&#10;&#10;Description automatically generated">
            <a:extLst>
              <a:ext uri="{FF2B5EF4-FFF2-40B4-BE49-F238E27FC236}">
                <a16:creationId xmlns:a16="http://schemas.microsoft.com/office/drawing/2014/main" id="{87C55836-5254-6F4F-A212-8DF77C5C84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215" y="1405225"/>
            <a:ext cx="5453284" cy="4047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7444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C984B-8E31-4249-B572-F07B59C15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261"/>
            <a:ext cx="10515600" cy="1352810"/>
          </a:xfrm>
        </p:spPr>
        <p:txBody>
          <a:bodyPr/>
          <a:lstStyle/>
          <a:p>
            <a:r>
              <a:rPr lang="en-US" dirty="0"/>
              <a:t>For Wednesday, 1/15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C2DAF6-3E6B-B14D-B02B-8857CE75E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8071"/>
            <a:ext cx="10515600" cy="5014804"/>
          </a:xfrm>
        </p:spPr>
        <p:txBody>
          <a:bodyPr/>
          <a:lstStyle/>
          <a:p>
            <a:r>
              <a:rPr lang="en-US" dirty="0"/>
              <a:t>Obtain the book</a:t>
            </a:r>
          </a:p>
          <a:p>
            <a:r>
              <a:rPr lang="en-US" dirty="0"/>
              <a:t>Read Chapter 2 (it’s only a couple of pages!)</a:t>
            </a:r>
          </a:p>
          <a:p>
            <a:r>
              <a:rPr lang="en-US" dirty="0"/>
              <a:t>Find a software dispute you want to discuss</a:t>
            </a:r>
          </a:p>
          <a:p>
            <a:r>
              <a:rPr lang="en-US" dirty="0"/>
              <a:t>Read about it</a:t>
            </a:r>
          </a:p>
          <a:p>
            <a:r>
              <a:rPr lang="en-US" dirty="0"/>
              <a:t>Be prepared to say a few words</a:t>
            </a:r>
          </a:p>
          <a:p>
            <a:pPr lvl="1"/>
            <a:r>
              <a:rPr lang="en-US" dirty="0"/>
              <a:t>Who were the parties?</a:t>
            </a:r>
          </a:p>
          <a:p>
            <a:pPr lvl="1"/>
            <a:r>
              <a:rPr lang="en-US" dirty="0"/>
              <a:t>What were the issues?</a:t>
            </a:r>
          </a:p>
          <a:p>
            <a:pPr lvl="1"/>
            <a:r>
              <a:rPr lang="en-US" dirty="0"/>
              <a:t>How did software figure in the case?</a:t>
            </a:r>
          </a:p>
          <a:p>
            <a:pPr lvl="1"/>
            <a:r>
              <a:rPr lang="en-US" dirty="0"/>
              <a:t>What happened?</a:t>
            </a:r>
          </a:p>
          <a:p>
            <a:pPr lvl="1"/>
            <a:r>
              <a:rPr lang="en-US" dirty="0"/>
              <a:t>Did you agree with the outcome?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681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22994-45C2-114D-9E79-A9298218A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Software Forensics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B27C4-0BA8-414E-BCA5-9688D47616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science of analyzing code (source or binary) to determine whether IP infringement or theft occurred</a:t>
            </a:r>
          </a:p>
          <a:p>
            <a:r>
              <a:rPr lang="en-US" dirty="0"/>
              <a:t>Centerpiece of lawsuits, trials, and settlements </a:t>
            </a:r>
          </a:p>
          <a:p>
            <a:r>
              <a:rPr lang="en-US" dirty="0"/>
              <a:t>Disputes involving software patents, copyrights, and trade secrets</a:t>
            </a:r>
          </a:p>
          <a:p>
            <a:r>
              <a:rPr lang="en-US" dirty="0"/>
              <a:t>Software forensics tools are automated aids for comparing code to determine differences and correlations between software systems…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…and much more!</a:t>
            </a:r>
          </a:p>
        </p:txBody>
      </p:sp>
    </p:spTree>
    <p:extLst>
      <p:ext uri="{BB962C8B-B14F-4D97-AF65-F5344CB8AC3E}">
        <p14:creationId xmlns:p14="http://schemas.microsoft.com/office/powerpoint/2010/main" val="116043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2B92B-9197-BE42-A39D-2BFA9FAE5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5058"/>
            <a:ext cx="10515600" cy="1055914"/>
          </a:xfrm>
        </p:spPr>
        <p:txBody>
          <a:bodyPr/>
          <a:lstStyle/>
          <a:p>
            <a:r>
              <a:rPr lang="en-US" dirty="0"/>
              <a:t>Software Forensics ☞ Software Engineering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6256CA-C4B9-9344-BF4B-B8BE3BA59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5142"/>
            <a:ext cx="10515600" cy="544285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Software forensics goes beyond code comparison</a:t>
            </a:r>
          </a:p>
          <a:p>
            <a:r>
              <a:rPr lang="en-US" dirty="0"/>
              <a:t>Forensics experts are very experienced software engineers</a:t>
            </a:r>
          </a:p>
          <a:p>
            <a:r>
              <a:rPr lang="en-US" dirty="0"/>
              <a:t>Huge amount of available information</a:t>
            </a:r>
          </a:p>
          <a:p>
            <a:pPr lvl="1"/>
            <a:r>
              <a:rPr lang="en-US" dirty="0"/>
              <a:t>Source code</a:t>
            </a:r>
          </a:p>
          <a:p>
            <a:pPr lvl="1"/>
            <a:r>
              <a:rPr lang="en-US" dirty="0"/>
              <a:t>Binaries</a:t>
            </a:r>
          </a:p>
          <a:p>
            <a:pPr lvl="1"/>
            <a:r>
              <a:rPr lang="en-US" dirty="0"/>
              <a:t>Technical documentation</a:t>
            </a:r>
          </a:p>
          <a:p>
            <a:pPr lvl="1"/>
            <a:r>
              <a:rPr lang="en-US" dirty="0"/>
              <a:t>Patents</a:t>
            </a:r>
          </a:p>
          <a:p>
            <a:pPr lvl="1"/>
            <a:r>
              <a:rPr lang="en-US" dirty="0"/>
              <a:t>Design artifacts</a:t>
            </a:r>
          </a:p>
          <a:p>
            <a:pPr lvl="1"/>
            <a:r>
              <a:rPr lang="en-US" dirty="0"/>
              <a:t>Standards</a:t>
            </a:r>
          </a:p>
          <a:p>
            <a:pPr lvl="1"/>
            <a:r>
              <a:rPr lang="en-US" dirty="0"/>
              <a:t>Similar systems</a:t>
            </a:r>
          </a:p>
          <a:p>
            <a:pPr lvl="1"/>
            <a:r>
              <a:rPr lang="en-US" dirty="0"/>
              <a:t>Websites</a:t>
            </a:r>
          </a:p>
          <a:p>
            <a:pPr lvl="1"/>
            <a:r>
              <a:rPr lang="en-US" dirty="0"/>
              <a:t>Datasheets</a:t>
            </a:r>
          </a:p>
          <a:p>
            <a:pPr lvl="1"/>
            <a:r>
              <a:rPr lang="en-US" dirty="0"/>
              <a:t>Marketing materials</a:t>
            </a:r>
          </a:p>
          <a:p>
            <a:pPr lvl="1"/>
            <a:r>
              <a:rPr lang="en-US" dirty="0"/>
              <a:t>Sworn testimony from system developers</a:t>
            </a:r>
          </a:p>
          <a:p>
            <a:pPr lvl="1"/>
            <a:r>
              <a:rPr lang="en-US" dirty="0"/>
              <a:t>…</a:t>
            </a:r>
          </a:p>
        </p:txBody>
      </p:sp>
      <p:pic>
        <p:nvPicPr>
          <p:cNvPr id="5" name="Picture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F4AEDF09-65F4-0443-82A9-F523620394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5827" y="2304789"/>
            <a:ext cx="3589011" cy="461584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5368712-95E2-1A49-8742-CED92D228D0C}"/>
              </a:ext>
            </a:extLst>
          </p:cNvPr>
          <p:cNvSpPr/>
          <p:nvPr/>
        </p:nvSpPr>
        <p:spPr>
          <a:xfrm>
            <a:off x="8943583" y="2204581"/>
            <a:ext cx="3156559" cy="461584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510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2B92B-9197-BE42-A39D-2BFA9FAE5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5058"/>
            <a:ext cx="10515600" cy="1055914"/>
          </a:xfrm>
        </p:spPr>
        <p:txBody>
          <a:bodyPr/>
          <a:lstStyle/>
          <a:p>
            <a:r>
              <a:rPr lang="en-US" dirty="0"/>
              <a:t>Software Forensics ☞ Software Engineering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6256CA-C4B9-9344-BF4B-B8BE3BA59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5142"/>
            <a:ext cx="10515600" cy="544285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Software forensics goes beyond code comparison</a:t>
            </a:r>
          </a:p>
          <a:p>
            <a:r>
              <a:rPr lang="en-US" dirty="0"/>
              <a:t>Forensics experts are very experienced software engineers</a:t>
            </a:r>
          </a:p>
          <a:p>
            <a:r>
              <a:rPr lang="en-US" dirty="0"/>
              <a:t>Huge amount of available information</a:t>
            </a:r>
          </a:p>
          <a:p>
            <a:pPr lvl="1"/>
            <a:r>
              <a:rPr lang="en-US" dirty="0"/>
              <a:t>Source code</a:t>
            </a:r>
          </a:p>
          <a:p>
            <a:pPr lvl="1"/>
            <a:r>
              <a:rPr lang="en-US" dirty="0"/>
              <a:t>Binaries</a:t>
            </a:r>
          </a:p>
          <a:p>
            <a:pPr lvl="1"/>
            <a:r>
              <a:rPr lang="en-US" dirty="0"/>
              <a:t>Technical documentation</a:t>
            </a:r>
          </a:p>
          <a:p>
            <a:pPr lvl="1"/>
            <a:r>
              <a:rPr lang="en-US" dirty="0"/>
              <a:t>Patents</a:t>
            </a:r>
          </a:p>
          <a:p>
            <a:pPr lvl="1"/>
            <a:r>
              <a:rPr lang="en-US" dirty="0"/>
              <a:t>Design artifacts</a:t>
            </a:r>
          </a:p>
          <a:p>
            <a:pPr lvl="1"/>
            <a:r>
              <a:rPr lang="en-US" dirty="0"/>
              <a:t>Standards</a:t>
            </a:r>
          </a:p>
          <a:p>
            <a:pPr lvl="1"/>
            <a:r>
              <a:rPr lang="en-US" dirty="0"/>
              <a:t>Similar systems</a:t>
            </a:r>
          </a:p>
          <a:p>
            <a:pPr lvl="1"/>
            <a:r>
              <a:rPr lang="en-US" dirty="0"/>
              <a:t>Websites</a:t>
            </a:r>
          </a:p>
          <a:p>
            <a:pPr lvl="1"/>
            <a:r>
              <a:rPr lang="en-US" dirty="0"/>
              <a:t>Datasheets</a:t>
            </a:r>
          </a:p>
          <a:p>
            <a:pPr lvl="1"/>
            <a:r>
              <a:rPr lang="en-US" dirty="0"/>
              <a:t>Marketing materials</a:t>
            </a:r>
          </a:p>
          <a:p>
            <a:pPr lvl="1"/>
            <a:r>
              <a:rPr lang="en-US" dirty="0"/>
              <a:t>Sworn testimony from system developers</a:t>
            </a:r>
          </a:p>
          <a:p>
            <a:pPr lvl="1"/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725688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A994D-C74A-E947-A00B-07155B7DF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Relevant Software Engineering </a:t>
            </a:r>
            <a:br>
              <a:rPr lang="en-US" dirty="0"/>
            </a:br>
            <a:r>
              <a:rPr lang="en-US" dirty="0"/>
              <a:t>Activities &amp; Artifacts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B9E67-7DF8-6042-A35C-E7E568187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3082"/>
            <a:ext cx="3624943" cy="4351338"/>
          </a:xfrm>
        </p:spPr>
        <p:txBody>
          <a:bodyPr>
            <a:normAutofit/>
          </a:bodyPr>
          <a:lstStyle/>
          <a:p>
            <a:r>
              <a:rPr lang="en-US" dirty="0"/>
              <a:t>Requirements </a:t>
            </a:r>
          </a:p>
          <a:p>
            <a:r>
              <a:rPr lang="en-US" dirty="0"/>
              <a:t>Specification</a:t>
            </a:r>
          </a:p>
          <a:p>
            <a:r>
              <a:rPr lang="en-US" dirty="0"/>
              <a:t>Architecture</a:t>
            </a:r>
          </a:p>
          <a:p>
            <a:r>
              <a:rPr lang="en-US" dirty="0"/>
              <a:t>Design</a:t>
            </a:r>
          </a:p>
          <a:p>
            <a:r>
              <a:rPr lang="en-US" dirty="0"/>
              <a:t>Analysis</a:t>
            </a:r>
          </a:p>
          <a:p>
            <a:r>
              <a:rPr lang="en-US" dirty="0"/>
              <a:t>Implementation</a:t>
            </a:r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FC59227-9003-BF48-88E9-B9F3AD7F1C79}"/>
              </a:ext>
            </a:extLst>
          </p:cNvPr>
          <p:cNvSpPr txBox="1">
            <a:spLocks/>
          </p:cNvSpPr>
          <p:nvPr/>
        </p:nvSpPr>
        <p:spPr>
          <a:xfrm>
            <a:off x="4463144" y="2170793"/>
            <a:ext cx="362494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Reuse</a:t>
            </a:r>
          </a:p>
          <a:p>
            <a:r>
              <a:rPr lang="en-US" dirty="0"/>
              <a:t>Testing</a:t>
            </a:r>
          </a:p>
          <a:p>
            <a:r>
              <a:rPr lang="en-US" dirty="0"/>
              <a:t>Deployment</a:t>
            </a:r>
          </a:p>
          <a:p>
            <a:r>
              <a:rPr lang="en-US" dirty="0"/>
              <a:t>Maintenance</a:t>
            </a:r>
          </a:p>
          <a:p>
            <a:r>
              <a:rPr lang="en-US" dirty="0"/>
              <a:t>Evolution</a:t>
            </a:r>
          </a:p>
          <a:p>
            <a:r>
              <a:rPr lang="en-US" dirty="0"/>
              <a:t>Adaptation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FB48837-0F36-9B47-A8F8-53B6C1C0179F}"/>
              </a:ext>
            </a:extLst>
          </p:cNvPr>
          <p:cNvSpPr txBox="1">
            <a:spLocks/>
          </p:cNvSpPr>
          <p:nvPr/>
        </p:nvSpPr>
        <p:spPr>
          <a:xfrm>
            <a:off x="8088088" y="2163082"/>
            <a:ext cx="3624944" cy="421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Frameworks</a:t>
            </a:r>
          </a:p>
          <a:p>
            <a:r>
              <a:rPr lang="en-US" dirty="0"/>
              <a:t>Middleware</a:t>
            </a:r>
          </a:p>
          <a:p>
            <a:r>
              <a:rPr lang="en-US" dirty="0"/>
              <a:t>Cloud</a:t>
            </a:r>
          </a:p>
          <a:p>
            <a:r>
              <a:rPr lang="en-US" dirty="0"/>
              <a:t>Microservices</a:t>
            </a:r>
          </a:p>
          <a:p>
            <a:r>
              <a:rPr lang="en-US" dirty="0"/>
              <a:t>Generation</a:t>
            </a:r>
          </a:p>
          <a:p>
            <a:r>
              <a:rPr lang="en-US" dirty="0"/>
              <a:t>…but also obsolete  </a:t>
            </a:r>
            <a:br>
              <a:rPr lang="en-US" dirty="0"/>
            </a:br>
            <a:r>
              <a:rPr lang="en-US" dirty="0"/>
              <a:t>   technologies</a:t>
            </a:r>
          </a:p>
        </p:txBody>
      </p:sp>
    </p:spTree>
    <p:extLst>
      <p:ext uri="{BB962C8B-B14F-4D97-AF65-F5344CB8AC3E}">
        <p14:creationId xmlns:p14="http://schemas.microsoft.com/office/powerpoint/2010/main" val="2904558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9BED3-78BB-BC45-8FF6-921E012E8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Beyond Engineering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37516-9B91-5743-9B95-C396A5E8F1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Lawyers</a:t>
            </a:r>
          </a:p>
          <a:p>
            <a:r>
              <a:rPr lang="en-US" dirty="0"/>
              <a:t>Mediators</a:t>
            </a:r>
          </a:p>
          <a:p>
            <a:r>
              <a:rPr lang="en-US" dirty="0"/>
              <a:t>Patent examiners</a:t>
            </a:r>
          </a:p>
          <a:p>
            <a:r>
              <a:rPr lang="en-US" dirty="0"/>
              <a:t>Judges</a:t>
            </a:r>
          </a:p>
          <a:p>
            <a:r>
              <a:rPr lang="en-US" dirty="0"/>
              <a:t>Juries</a:t>
            </a:r>
          </a:p>
          <a:p>
            <a:r>
              <a:rPr lang="en-US" dirty="0"/>
              <a:t>The press</a:t>
            </a:r>
          </a:p>
          <a:p>
            <a:r>
              <a:rPr lang="en-US" dirty="0"/>
              <a:t>… and everyday people with jobs</a:t>
            </a:r>
          </a:p>
        </p:txBody>
      </p:sp>
    </p:spTree>
    <p:extLst>
      <p:ext uri="{BB962C8B-B14F-4D97-AF65-F5344CB8AC3E}">
        <p14:creationId xmlns:p14="http://schemas.microsoft.com/office/powerpoint/2010/main" val="258951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3334E-DF65-E243-A36D-1A9B82247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Things Get Fun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F94CF5-D7F9-7449-8F59-C2924AEC0F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“Sausage-making”</a:t>
            </a:r>
          </a:p>
          <a:p>
            <a:r>
              <a:rPr lang="en-US" dirty="0"/>
              <a:t>Protective orders may severely restrict analysis</a:t>
            </a:r>
          </a:p>
          <a:p>
            <a:r>
              <a:rPr lang="en-US" dirty="0"/>
              <a:t>Lawyers, judges, and juries may be computer/software illiterate</a:t>
            </a:r>
          </a:p>
          <a:p>
            <a:r>
              <a:rPr lang="en-US" dirty="0"/>
              <a:t>The best story may win…</a:t>
            </a:r>
          </a:p>
          <a:p>
            <a:pPr lvl="1"/>
            <a:r>
              <a:rPr lang="en-US" dirty="0"/>
              <a:t>…even it it isn’t the true(</a:t>
            </a:r>
            <a:r>
              <a:rPr lang="en-US" dirty="0" err="1"/>
              <a:t>st</a:t>
            </a:r>
            <a:r>
              <a:rPr lang="en-US" dirty="0"/>
              <a:t>) story</a:t>
            </a:r>
          </a:p>
        </p:txBody>
      </p:sp>
    </p:spTree>
    <p:extLst>
      <p:ext uri="{BB962C8B-B14F-4D97-AF65-F5344CB8AC3E}">
        <p14:creationId xmlns:p14="http://schemas.microsoft.com/office/powerpoint/2010/main" val="2639401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F9386-B577-A847-B76E-6E0812DB2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F27660-915A-654A-9491-BABE390DD7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Covers forensics from a software engineering perspective</a:t>
            </a:r>
          </a:p>
          <a:p>
            <a:r>
              <a:rPr lang="en-US" dirty="0"/>
              <a:t>Refers to actual cases</a:t>
            </a:r>
          </a:p>
          <a:p>
            <a:r>
              <a:rPr lang="en-US" dirty="0"/>
              <a:t>Distinguishes ideal from real-world</a:t>
            </a:r>
          </a:p>
          <a:p>
            <a:r>
              <a:rPr lang="en-US" dirty="0"/>
              <a:t>Book + reading supplements + tools</a:t>
            </a:r>
          </a:p>
          <a:p>
            <a:endParaRPr lang="en-US" dirty="0"/>
          </a:p>
        </p:txBody>
      </p:sp>
      <p:pic>
        <p:nvPicPr>
          <p:cNvPr id="5" name="Picture 4" descr="A screen shot of a book shelf&#10;&#10;Description automatically generated">
            <a:extLst>
              <a:ext uri="{FF2B5EF4-FFF2-40B4-BE49-F238E27FC236}">
                <a16:creationId xmlns:a16="http://schemas.microsoft.com/office/drawing/2014/main" id="{8B0A0825-03C1-C645-8A10-09A7A9F2FF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7906" y="2331624"/>
            <a:ext cx="3470057" cy="441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273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3B617-132D-C749-B783-A50ECC1B7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You Have to 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672298-7314-C74A-907A-865AE9CBB7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 		 </a:t>
            </a:r>
            <a:r>
              <a:rPr lang="en-US" sz="2400" dirty="0"/>
              <a:t> </a:t>
            </a:r>
            <a:r>
              <a:rPr lang="en-US" sz="1800" dirty="0"/>
              <a:t> </a:t>
            </a:r>
            <a:r>
              <a:rPr lang="en-US" dirty="0"/>
              <a:t>0% 🤓</a:t>
            </a:r>
          </a:p>
          <a:p>
            <a:r>
              <a:rPr lang="en-US" dirty="0"/>
              <a:t>Participate 	10% </a:t>
            </a:r>
          </a:p>
          <a:p>
            <a:r>
              <a:rPr lang="en-US" dirty="0"/>
              <a:t>Present once 	20% </a:t>
            </a:r>
          </a:p>
          <a:p>
            <a:r>
              <a:rPr lang="en-US" dirty="0"/>
              <a:t>Take one exam 	30% </a:t>
            </a:r>
          </a:p>
          <a:p>
            <a:r>
              <a:rPr lang="en-US" dirty="0"/>
              <a:t>Do a project 	40% </a:t>
            </a:r>
          </a:p>
        </p:txBody>
      </p:sp>
    </p:spTree>
    <p:extLst>
      <p:ext uri="{BB962C8B-B14F-4D97-AF65-F5344CB8AC3E}">
        <p14:creationId xmlns:p14="http://schemas.microsoft.com/office/powerpoint/2010/main" val="30213898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390</Words>
  <Application>Microsoft Macintosh PowerPoint</Application>
  <PresentationFormat>Widescreen</PresentationFormat>
  <Paragraphs>102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Office Theme</vt:lpstr>
      <vt:lpstr>CSci699  Software Forensics</vt:lpstr>
      <vt:lpstr>What Is Software Forensics</vt:lpstr>
      <vt:lpstr>Software Forensics ☞ Software Engineering </vt:lpstr>
      <vt:lpstr>Software Forensics ☞ Software Engineering </vt:lpstr>
      <vt:lpstr>Relevant Software Engineering  Activities &amp; Artifacts</vt:lpstr>
      <vt:lpstr>Beyond Engineering</vt:lpstr>
      <vt:lpstr>When Things Get Fun</vt:lpstr>
      <vt:lpstr>This Class</vt:lpstr>
      <vt:lpstr>What You Have to Do</vt:lpstr>
      <vt:lpstr>Schedule (Weeks 1-4)</vt:lpstr>
      <vt:lpstr>Schedule (Weeks 5-8)</vt:lpstr>
      <vt:lpstr>Schedule (Weeks 9-12)</vt:lpstr>
      <vt:lpstr>Schedule (Weeks 13-16)</vt:lpstr>
      <vt:lpstr>For Wednesday, 1/15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CSci699  Software Forensics</dc:title>
  <dc:creator>Nenad Medvidovic</dc:creator>
  <cp:lastModifiedBy>Nenad Medvidovic</cp:lastModifiedBy>
  <cp:revision>10</cp:revision>
  <dcterms:created xsi:type="dcterms:W3CDTF">2020-01-13T02:16:31Z</dcterms:created>
  <dcterms:modified xsi:type="dcterms:W3CDTF">2020-01-13T03:30:09Z</dcterms:modified>
</cp:coreProperties>
</file>